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1"/>
  </p:notesMasterIdLst>
  <p:handoutMasterIdLst>
    <p:handoutMasterId r:id="rId62"/>
  </p:handoutMasterIdLst>
  <p:sldIdLst>
    <p:sldId id="327" r:id="rId5"/>
    <p:sldId id="330" r:id="rId6"/>
    <p:sldId id="331" r:id="rId7"/>
    <p:sldId id="332" r:id="rId8"/>
    <p:sldId id="298" r:id="rId9"/>
    <p:sldId id="262" r:id="rId10"/>
    <p:sldId id="263" r:id="rId11"/>
    <p:sldId id="333" r:id="rId12"/>
    <p:sldId id="299" r:id="rId13"/>
    <p:sldId id="302" r:id="rId14"/>
    <p:sldId id="334" r:id="rId15"/>
    <p:sldId id="335" r:id="rId16"/>
    <p:sldId id="266" r:id="rId17"/>
    <p:sldId id="265" r:id="rId18"/>
    <p:sldId id="336" r:id="rId19"/>
    <p:sldId id="276" r:id="rId20"/>
    <p:sldId id="303" r:id="rId21"/>
    <p:sldId id="293" r:id="rId22"/>
    <p:sldId id="337" r:id="rId23"/>
    <p:sldId id="338" r:id="rId24"/>
    <p:sldId id="277" r:id="rId25"/>
    <p:sldId id="339" r:id="rId26"/>
    <p:sldId id="340" r:id="rId27"/>
    <p:sldId id="284" r:id="rId28"/>
    <p:sldId id="269" r:id="rId29"/>
    <p:sldId id="304" r:id="rId30"/>
    <p:sldId id="305" r:id="rId31"/>
    <p:sldId id="307" r:id="rId32"/>
    <p:sldId id="306" r:id="rId33"/>
    <p:sldId id="308" r:id="rId34"/>
    <p:sldId id="270" r:id="rId35"/>
    <p:sldId id="309" r:id="rId36"/>
    <p:sldId id="310" r:id="rId37"/>
    <p:sldId id="311" r:id="rId38"/>
    <p:sldId id="312" r:id="rId39"/>
    <p:sldId id="314" r:id="rId40"/>
    <p:sldId id="313" r:id="rId41"/>
    <p:sldId id="315" r:id="rId42"/>
    <p:sldId id="316" r:id="rId43"/>
    <p:sldId id="317" r:id="rId44"/>
    <p:sldId id="294" r:id="rId45"/>
    <p:sldId id="296" r:id="rId46"/>
    <p:sldId id="318" r:id="rId47"/>
    <p:sldId id="319" r:id="rId48"/>
    <p:sldId id="321" r:id="rId49"/>
    <p:sldId id="322" r:id="rId50"/>
    <p:sldId id="341" r:id="rId51"/>
    <p:sldId id="323" r:id="rId52"/>
    <p:sldId id="342" r:id="rId53"/>
    <p:sldId id="324" r:id="rId54"/>
    <p:sldId id="288" r:id="rId55"/>
    <p:sldId id="289" r:id="rId56"/>
    <p:sldId id="320" r:id="rId57"/>
    <p:sldId id="274" r:id="rId58"/>
    <p:sldId id="275" r:id="rId59"/>
    <p:sldId id="329" r:id="rId6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21619"/>
    <a:srgbClr val="0948CB"/>
    <a:srgbClr val="F2F4F8"/>
    <a:srgbClr val="1C7DDB"/>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5" d="100"/>
          <a:sy n="75" d="100"/>
        </p:scale>
        <p:origin x="1181"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commentAuthors" Target="commentAuthors.xml"/><Relationship Id="rId68"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E491C-37E1-967B-F212-85A12B5918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7BE2D0-6651-F2F3-A5EE-2C9190A637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8D65DE-34B4-CF7A-691F-905D61B4ED74}"/>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9D43802F-EB7E-0291-7518-57C51C2C0F1B}"/>
              </a:ext>
            </a:extLst>
          </p:cNvPr>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591872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2317E7-45D7-DF80-0428-5462DDD33B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6C9F7A-A91D-55BF-445A-D3A404E408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215D18-CE79-0E3D-96CE-AD623B1AF15C}"/>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3B4C21D4-A648-F992-A621-154C96375CED}"/>
              </a:ext>
            </a:extLst>
          </p:cNvPr>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2592416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55</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By : Hrushikesh Ramilla</a:t>
            </a:r>
          </a:p>
          <a:p>
            <a:r>
              <a:rPr lang="en-US" dirty="0">
                <a:solidFill>
                  <a:schemeClr val="bg2"/>
                </a:solidFill>
                <a:latin typeface="Abadi" panose="020B0604020104020204" pitchFamily="34" charset="0"/>
                <a:ea typeface="SF Pro" pitchFamily="2" charset="0"/>
                <a:cs typeface="SF Pro" pitchFamily="2" charset="0"/>
              </a:rPr>
              <a:t>22/12/2024</a:t>
            </a:r>
          </a:p>
        </p:txBody>
      </p:sp>
      <p:pic>
        <p:nvPicPr>
          <p:cNvPr id="4" name="Picture 3">
            <a:extLst>
              <a:ext uri="{FF2B5EF4-FFF2-40B4-BE49-F238E27FC236}">
                <a16:creationId xmlns:a16="http://schemas.microsoft.com/office/drawing/2014/main" id="{F8C49672-0AFF-C146-E1C3-70E2A8023B40}"/>
              </a:ext>
            </a:extLst>
          </p:cNvPr>
          <p:cNvPicPr>
            <a:picLocks noChangeAspect="1"/>
          </p:cNvPicPr>
          <p:nvPr/>
        </p:nvPicPr>
        <p:blipFill>
          <a:blip r:embed="rId3"/>
          <a:stretch>
            <a:fillRect/>
          </a:stretch>
        </p:blipFill>
        <p:spPr>
          <a:xfrm>
            <a:off x="3495038" y="155665"/>
            <a:ext cx="5659121" cy="707389"/>
          </a:xfrm>
          <a:prstGeom prst="rect">
            <a:avLst/>
          </a:prstGeom>
        </p:spPr>
      </p:pic>
      <p:pic>
        <p:nvPicPr>
          <p:cNvPr id="9" name="Picture 8">
            <a:extLst>
              <a:ext uri="{FF2B5EF4-FFF2-40B4-BE49-F238E27FC236}">
                <a16:creationId xmlns:a16="http://schemas.microsoft.com/office/drawing/2014/main" id="{9EC4A989-DFAB-DAF2-2F91-616644260B8A}"/>
              </a:ext>
            </a:extLst>
          </p:cNvPr>
          <p:cNvPicPr>
            <a:picLocks noChangeAspect="1"/>
          </p:cNvPicPr>
          <p:nvPr/>
        </p:nvPicPr>
        <p:blipFill>
          <a:blip r:embed="rId4"/>
          <a:stretch>
            <a:fillRect/>
          </a:stretch>
        </p:blipFill>
        <p:spPr>
          <a:xfrm>
            <a:off x="79790" y="6197600"/>
            <a:ext cx="1296750" cy="518160"/>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467600" y="1392500"/>
            <a:ext cx="4138051" cy="3942294"/>
          </a:xfrm>
          <a:prstGeom prst="rect">
            <a:avLst/>
          </a:prstGeom>
        </p:spPr>
        <p:txBody>
          <a:bodyPr lIns="91440" tIns="45720" rIns="91440" bIns="45720" anchor="t">
            <a:noAutofit/>
          </a:bodyPr>
          <a:lstStyle/>
          <a:p>
            <a:pPr marL="0" indent="0">
              <a:lnSpc>
                <a:spcPct val="100000"/>
              </a:lnSpc>
              <a:spcBef>
                <a:spcPts val="1400"/>
              </a:spcBef>
              <a:buNone/>
            </a:pPr>
            <a:r>
              <a:rPr lang="en-US" sz="1800" b="1" i="1" dirty="0">
                <a:solidFill>
                  <a:srgbClr val="121619"/>
                </a:solidFill>
              </a:rPr>
              <a:t>Start</a:t>
            </a:r>
          </a:p>
          <a:p>
            <a:pPr marL="0" indent="0">
              <a:lnSpc>
                <a:spcPct val="100000"/>
              </a:lnSpc>
              <a:spcBef>
                <a:spcPts val="1400"/>
              </a:spcBef>
              <a:buNone/>
            </a:pPr>
            <a:r>
              <a:rPr lang="en-US" sz="1800" b="1" i="1" dirty="0">
                <a:solidFill>
                  <a:srgbClr val="121619"/>
                </a:solidFill>
              </a:rPr>
              <a:t>  ↓</a:t>
            </a:r>
          </a:p>
          <a:p>
            <a:pPr marL="0" indent="0">
              <a:lnSpc>
                <a:spcPct val="100000"/>
              </a:lnSpc>
              <a:spcBef>
                <a:spcPts val="1400"/>
              </a:spcBef>
              <a:buNone/>
            </a:pPr>
            <a:r>
              <a:rPr lang="en-US" sz="1800" b="1" i="1" dirty="0">
                <a:solidFill>
                  <a:srgbClr val="121619"/>
                </a:solidFill>
              </a:rPr>
              <a:t>Import API CSV</a:t>
            </a:r>
          </a:p>
          <a:p>
            <a:pPr marL="0" indent="0">
              <a:lnSpc>
                <a:spcPct val="100000"/>
              </a:lnSpc>
              <a:spcBef>
                <a:spcPts val="1400"/>
              </a:spcBef>
              <a:buNone/>
            </a:pPr>
            <a:r>
              <a:rPr lang="en-US" sz="1800" b="1" i="1" dirty="0">
                <a:solidFill>
                  <a:srgbClr val="121619"/>
                </a:solidFill>
              </a:rPr>
              <a:t>  ↓</a:t>
            </a:r>
          </a:p>
          <a:p>
            <a:pPr marL="0" indent="0">
              <a:lnSpc>
                <a:spcPct val="100000"/>
              </a:lnSpc>
              <a:spcBef>
                <a:spcPts val="1400"/>
              </a:spcBef>
              <a:buNone/>
            </a:pPr>
            <a:r>
              <a:rPr lang="en-US" sz="1800" b="1" i="1" dirty="0">
                <a:solidFill>
                  <a:srgbClr val="121619"/>
                </a:solidFill>
              </a:rPr>
              <a:t>Import Web Scraping CSV</a:t>
            </a:r>
          </a:p>
          <a:p>
            <a:pPr marL="0" indent="0">
              <a:lnSpc>
                <a:spcPct val="100000"/>
              </a:lnSpc>
              <a:spcBef>
                <a:spcPts val="1400"/>
              </a:spcBef>
              <a:buNone/>
            </a:pPr>
            <a:r>
              <a:rPr lang="en-US" sz="1800" b="1" i="1" dirty="0">
                <a:solidFill>
                  <a:srgbClr val="121619"/>
                </a:solidFill>
              </a:rPr>
              <a:t>  ↓</a:t>
            </a:r>
          </a:p>
          <a:p>
            <a:pPr marL="0" indent="0">
              <a:lnSpc>
                <a:spcPct val="100000"/>
              </a:lnSpc>
              <a:spcBef>
                <a:spcPts val="1400"/>
              </a:spcBef>
              <a:buNone/>
            </a:pPr>
            <a:r>
              <a:rPr lang="en-US" sz="1800" b="1" i="1" dirty="0">
                <a:solidFill>
                  <a:srgbClr val="121619"/>
                </a:solidFill>
              </a:rPr>
              <a:t>Merge </a:t>
            </a:r>
            <a:r>
              <a:rPr lang="en-US" sz="1800" b="1" i="1" dirty="0" err="1">
                <a:solidFill>
                  <a:srgbClr val="121619"/>
                </a:solidFill>
              </a:rPr>
              <a:t>DataFrames</a:t>
            </a:r>
            <a:endParaRPr lang="en-US" sz="1800" b="1" i="1" dirty="0">
              <a:solidFill>
                <a:srgbClr val="121619"/>
              </a:solidFill>
            </a:endParaRPr>
          </a:p>
          <a:p>
            <a:pPr marL="0" indent="0">
              <a:lnSpc>
                <a:spcPct val="100000"/>
              </a:lnSpc>
              <a:spcBef>
                <a:spcPts val="1400"/>
              </a:spcBef>
              <a:buNone/>
            </a:pPr>
            <a:r>
              <a:rPr lang="en-US" sz="1800" b="1" i="1" dirty="0">
                <a:solidFill>
                  <a:srgbClr val="121619"/>
                </a:solidFill>
              </a:rPr>
              <a:t>  ↓</a:t>
            </a:r>
          </a:p>
          <a:p>
            <a:pPr marL="0" indent="0">
              <a:lnSpc>
                <a:spcPct val="100000"/>
              </a:lnSpc>
              <a:spcBef>
                <a:spcPts val="1400"/>
              </a:spcBef>
              <a:buNone/>
            </a:pPr>
            <a:r>
              <a:rPr lang="en-US" sz="1800" b="1" i="1" dirty="0">
                <a:solidFill>
                  <a:srgbClr val="121619"/>
                </a:solidFill>
              </a:rPr>
              <a:t>Handle Duplicates/Discrepancies</a:t>
            </a:r>
          </a:p>
          <a:p>
            <a:pPr marL="0" indent="0">
              <a:lnSpc>
                <a:spcPct val="100000"/>
              </a:lnSpc>
              <a:spcBef>
                <a:spcPts val="1400"/>
              </a:spcBef>
              <a:buNone/>
            </a:pPr>
            <a:r>
              <a:rPr lang="en-US" sz="1800" b="1" i="1" dirty="0">
                <a:solidFill>
                  <a:srgbClr val="121619"/>
                </a:solidFill>
              </a:rPr>
              <a:t>  ↓</a:t>
            </a:r>
          </a:p>
          <a:p>
            <a:pPr marL="0" indent="0">
              <a:lnSpc>
                <a:spcPct val="100000"/>
              </a:lnSpc>
              <a:spcBef>
                <a:spcPts val="1400"/>
              </a:spcBef>
              <a:buNone/>
            </a:pPr>
            <a:r>
              <a:rPr lang="en-US" sz="1800" b="1" i="1" dirty="0">
                <a:solidFill>
                  <a:srgbClr val="121619"/>
                </a:solidFill>
              </a:rPr>
              <a:t>Output Final CSV</a:t>
            </a:r>
          </a:p>
          <a:p>
            <a:pPr marL="0" indent="0">
              <a:lnSpc>
                <a:spcPct val="100000"/>
              </a:lnSpc>
              <a:spcBef>
                <a:spcPts val="1400"/>
              </a:spcBef>
              <a:buNone/>
            </a:pPr>
            <a:r>
              <a:rPr lang="en-US" sz="1800" b="1" i="1" dirty="0">
                <a:solidFill>
                  <a:srgbClr val="121619"/>
                </a:solidFill>
              </a:rPr>
              <a:t>  ↓</a:t>
            </a:r>
          </a:p>
          <a:p>
            <a:pPr marL="0" indent="0">
              <a:lnSpc>
                <a:spcPct val="100000"/>
              </a:lnSpc>
              <a:spcBef>
                <a:spcPts val="1400"/>
              </a:spcBef>
              <a:buNone/>
            </a:pPr>
            <a:r>
              <a:rPr lang="en-US" sz="1800" b="1" i="1" dirty="0">
                <a:solidFill>
                  <a:srgbClr val="121619"/>
                </a:solidFill>
              </a:rPr>
              <a:t>End</a:t>
            </a:r>
          </a:p>
          <a:p>
            <a:pPr marL="0" indent="0">
              <a:lnSpc>
                <a:spcPct val="100000"/>
              </a:lnSpc>
              <a:spcBef>
                <a:spcPts val="1400"/>
              </a:spcBef>
              <a:buNone/>
            </a:pPr>
            <a:endParaRPr lang="en-US" sz="1800" b="1" i="1" dirty="0">
              <a:solidFill>
                <a:srgbClr val="121619"/>
              </a:solidFill>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86349" y="1392500"/>
            <a:ext cx="6096000" cy="5323261"/>
          </a:xfrm>
          <a:prstGeom prst="rect">
            <a:avLst/>
          </a:prstGeom>
          <a:ln>
            <a:solidFill>
              <a:srgbClr val="0B49CB"/>
            </a:solidFill>
            <a:prstDash val="dash"/>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solidFill>
                  <a:srgbClr val="121619"/>
                </a:solidFill>
              </a:rPr>
              <a:t>Start</a:t>
            </a:r>
          </a:p>
          <a:p>
            <a:pPr marL="0" indent="0">
              <a:buFont typeface="Arial" panose="020B0604020202020204" pitchFamily="34" charset="0"/>
              <a:buNone/>
            </a:pPr>
            <a:r>
              <a:rPr lang="en-US" sz="1800" b="1" dirty="0">
                <a:solidFill>
                  <a:srgbClr val="121619"/>
                </a:solidFill>
              </a:rPr>
              <a:t>  ↓</a:t>
            </a:r>
          </a:p>
          <a:p>
            <a:pPr marL="0" indent="0">
              <a:buFont typeface="Arial" panose="020B0604020202020204" pitchFamily="34" charset="0"/>
              <a:buNone/>
            </a:pPr>
            <a:r>
              <a:rPr lang="en-US" sz="1800" b="1" dirty="0">
                <a:solidFill>
                  <a:srgbClr val="121619"/>
                </a:solidFill>
              </a:rPr>
              <a:t>Send HTTP Request to Wikipedia</a:t>
            </a:r>
          </a:p>
          <a:p>
            <a:pPr marL="0" indent="0">
              <a:buFont typeface="Arial" panose="020B0604020202020204" pitchFamily="34" charset="0"/>
              <a:buNone/>
            </a:pPr>
            <a:r>
              <a:rPr lang="en-US" sz="1800" b="1" dirty="0">
                <a:solidFill>
                  <a:srgbClr val="121619"/>
                </a:solidFill>
              </a:rPr>
              <a:t>  ↓</a:t>
            </a:r>
          </a:p>
          <a:p>
            <a:pPr marL="0" indent="0">
              <a:buFont typeface="Arial" panose="020B0604020202020204" pitchFamily="34" charset="0"/>
              <a:buNone/>
            </a:pPr>
            <a:r>
              <a:rPr lang="en-US" sz="1800" b="1" dirty="0">
                <a:solidFill>
                  <a:srgbClr val="121619"/>
                </a:solidFill>
              </a:rPr>
              <a:t>Parse HTML with </a:t>
            </a:r>
            <a:r>
              <a:rPr lang="en-US" sz="1800" b="1" dirty="0" err="1">
                <a:solidFill>
                  <a:srgbClr val="121619"/>
                </a:solidFill>
              </a:rPr>
              <a:t>BeautifulSoup</a:t>
            </a:r>
            <a:endParaRPr lang="en-US" sz="1800" b="1" dirty="0">
              <a:solidFill>
                <a:srgbClr val="121619"/>
              </a:solidFill>
            </a:endParaRPr>
          </a:p>
          <a:p>
            <a:pPr marL="0" indent="0">
              <a:buFont typeface="Arial" panose="020B0604020202020204" pitchFamily="34" charset="0"/>
              <a:buNone/>
            </a:pPr>
            <a:r>
              <a:rPr lang="en-US" sz="1800" b="1" dirty="0">
                <a:solidFill>
                  <a:srgbClr val="121619"/>
                </a:solidFill>
              </a:rPr>
              <a:t>  ↓</a:t>
            </a:r>
          </a:p>
          <a:p>
            <a:pPr marL="0" indent="0">
              <a:buFont typeface="Arial" panose="020B0604020202020204" pitchFamily="34" charset="0"/>
              <a:buNone/>
            </a:pPr>
            <a:r>
              <a:rPr lang="en-US" sz="1800" b="1" dirty="0">
                <a:solidFill>
                  <a:srgbClr val="121619"/>
                </a:solidFill>
              </a:rPr>
              <a:t>Extract Data from HTML Tables</a:t>
            </a:r>
          </a:p>
          <a:p>
            <a:pPr marL="0" indent="0">
              <a:buFont typeface="Arial" panose="020B0604020202020204" pitchFamily="34" charset="0"/>
              <a:buNone/>
            </a:pPr>
            <a:r>
              <a:rPr lang="en-US" sz="1800" b="1" dirty="0">
                <a:solidFill>
                  <a:srgbClr val="121619"/>
                </a:solidFill>
              </a:rPr>
              <a:t>  ↓</a:t>
            </a:r>
          </a:p>
          <a:p>
            <a:pPr marL="0" indent="0">
              <a:buFont typeface="Arial" panose="020B0604020202020204" pitchFamily="34" charset="0"/>
              <a:buNone/>
            </a:pPr>
            <a:r>
              <a:rPr lang="en-US" sz="1800" b="1" dirty="0">
                <a:solidFill>
                  <a:srgbClr val="121619"/>
                </a:solidFill>
              </a:rPr>
              <a:t>Organize Data into </a:t>
            </a:r>
            <a:r>
              <a:rPr lang="en-US" sz="1800" b="1" dirty="0" err="1">
                <a:solidFill>
                  <a:srgbClr val="121619"/>
                </a:solidFill>
              </a:rPr>
              <a:t>DataFrame</a:t>
            </a:r>
            <a:endParaRPr lang="en-US" sz="1800" b="1" dirty="0">
              <a:solidFill>
                <a:srgbClr val="121619"/>
              </a:solidFill>
            </a:endParaRPr>
          </a:p>
          <a:p>
            <a:pPr marL="0" indent="0">
              <a:buFont typeface="Arial" panose="020B0604020202020204" pitchFamily="34" charset="0"/>
              <a:buNone/>
            </a:pPr>
            <a:r>
              <a:rPr lang="en-US" sz="1800" b="1" dirty="0">
                <a:solidFill>
                  <a:srgbClr val="121619"/>
                </a:solidFill>
              </a:rPr>
              <a:t>  ↓</a:t>
            </a:r>
          </a:p>
          <a:p>
            <a:pPr marL="0" indent="0">
              <a:buFont typeface="Arial" panose="020B0604020202020204" pitchFamily="34" charset="0"/>
              <a:buNone/>
            </a:pPr>
            <a:r>
              <a:rPr lang="en-US" sz="1800" b="1" dirty="0">
                <a:solidFill>
                  <a:srgbClr val="121619"/>
                </a:solidFill>
              </a:rPr>
              <a:t>Export to CSV</a:t>
            </a:r>
          </a:p>
          <a:p>
            <a:pPr marL="0" indent="0">
              <a:buFont typeface="Arial" panose="020B0604020202020204" pitchFamily="34" charset="0"/>
              <a:buNone/>
            </a:pPr>
            <a:r>
              <a:rPr lang="en-US" sz="1800" b="1" dirty="0">
                <a:solidFill>
                  <a:srgbClr val="121619"/>
                </a:solidFill>
              </a:rPr>
              <a:t>  ↓</a:t>
            </a:r>
          </a:p>
          <a:p>
            <a:pPr marL="0" indent="0">
              <a:buFont typeface="Arial" panose="020B0604020202020204" pitchFamily="34" charset="0"/>
              <a:buNone/>
            </a:pPr>
            <a:r>
              <a:rPr lang="en-US" sz="1800" b="1" dirty="0">
                <a:solidFill>
                  <a:srgbClr val="121619"/>
                </a:solidFill>
              </a:rPr>
              <a:t>End</a:t>
            </a:r>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1531E3BB-E8C2-B9B9-D1C7-9A298788D1E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6DA55C-6811-0E6E-FBBC-6474A3B5623E}"/>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BABD62F9-7EE1-D844-4C10-6CF4F8529670}"/>
              </a:ext>
            </a:extLst>
          </p:cNvPr>
          <p:cNvSpPr>
            <a:spLocks noGrp="1"/>
          </p:cNvSpPr>
          <p:nvPr>
            <p:ph idx="4294967295"/>
          </p:nvPr>
        </p:nvSpPr>
        <p:spPr>
          <a:xfrm>
            <a:off x="734028" y="1402079"/>
            <a:ext cx="11244611" cy="5303520"/>
          </a:xfrm>
          <a:prstGeom prst="rect">
            <a:avLst/>
          </a:prstGeom>
        </p:spPr>
        <p:txBody>
          <a:bodyPr/>
          <a:lstStyle/>
          <a:p>
            <a:pPr marL="0" indent="0">
              <a:buNone/>
            </a:pPr>
            <a:r>
              <a:rPr lang="en-US" sz="1600" b="1" dirty="0">
                <a:solidFill>
                  <a:schemeClr val="accent3">
                    <a:lumMod val="25000"/>
                  </a:schemeClr>
                </a:solidFill>
              </a:rPr>
              <a:t>Data Wrangling Process</a:t>
            </a:r>
          </a:p>
          <a:p>
            <a:r>
              <a:rPr lang="en-US" sz="1600" dirty="0">
                <a:solidFill>
                  <a:schemeClr val="accent3">
                    <a:lumMod val="25000"/>
                  </a:schemeClr>
                </a:solidFill>
              </a:rPr>
              <a:t>Data wrangling involved cleaning, transforming, and organizing the collected data to prepare it for analysis. The key tasks included filtering, dealing with missing values, encoding, and labeling. Here's an overview of the process with key phrases and a flowchart.</a:t>
            </a:r>
          </a:p>
          <a:p>
            <a:r>
              <a:rPr lang="en-US" sz="1600" b="1" dirty="0">
                <a:solidFill>
                  <a:schemeClr val="accent3">
                    <a:lumMod val="25000"/>
                  </a:schemeClr>
                </a:solidFill>
              </a:rPr>
              <a:t>Key Steps:</a:t>
            </a:r>
          </a:p>
          <a:p>
            <a:r>
              <a:rPr lang="en-US" sz="1600" b="1" dirty="0">
                <a:solidFill>
                  <a:schemeClr val="accent3">
                    <a:lumMod val="25000"/>
                  </a:schemeClr>
                </a:solidFill>
              </a:rPr>
              <a:t>Filtering Data:</a:t>
            </a:r>
          </a:p>
          <a:p>
            <a:r>
              <a:rPr lang="en-US" sz="1600" b="1" dirty="0">
                <a:solidFill>
                  <a:schemeClr val="accent3">
                    <a:lumMod val="25000"/>
                  </a:schemeClr>
                </a:solidFill>
              </a:rPr>
              <a:t>Retained only relevant columns (e.g., </a:t>
            </a:r>
            <a:r>
              <a:rPr lang="en-US" sz="1600" b="1" dirty="0" err="1">
                <a:solidFill>
                  <a:schemeClr val="accent3">
                    <a:lumMod val="25000"/>
                  </a:schemeClr>
                </a:solidFill>
              </a:rPr>
              <a:t>FlightNumber</a:t>
            </a:r>
            <a:r>
              <a:rPr lang="en-US" sz="1600" b="1" dirty="0">
                <a:solidFill>
                  <a:schemeClr val="accent3">
                    <a:lumMod val="25000"/>
                  </a:schemeClr>
                </a:solidFill>
              </a:rPr>
              <a:t>, </a:t>
            </a:r>
            <a:r>
              <a:rPr lang="en-US" sz="1600" b="1" dirty="0" err="1">
                <a:solidFill>
                  <a:schemeClr val="accent3">
                    <a:lumMod val="25000"/>
                  </a:schemeClr>
                </a:solidFill>
              </a:rPr>
              <a:t>PayloadMass</a:t>
            </a:r>
            <a:r>
              <a:rPr lang="en-US" sz="1600" b="1" dirty="0">
                <a:solidFill>
                  <a:schemeClr val="accent3">
                    <a:lumMod val="25000"/>
                  </a:schemeClr>
                </a:solidFill>
              </a:rPr>
              <a:t>, </a:t>
            </a:r>
            <a:r>
              <a:rPr lang="en-US" sz="1600" b="1" dirty="0" err="1">
                <a:solidFill>
                  <a:schemeClr val="accent3">
                    <a:lumMod val="25000"/>
                  </a:schemeClr>
                </a:solidFill>
              </a:rPr>
              <a:t>LaunchSite</a:t>
            </a:r>
            <a:r>
              <a:rPr lang="en-US" sz="1600" b="1" dirty="0">
                <a:solidFill>
                  <a:schemeClr val="accent3">
                    <a:lumMod val="25000"/>
                  </a:schemeClr>
                </a:solidFill>
              </a:rPr>
              <a:t>).</a:t>
            </a:r>
          </a:p>
          <a:p>
            <a:r>
              <a:rPr lang="en-US" sz="1600" b="1" dirty="0">
                <a:solidFill>
                  <a:schemeClr val="accent3">
                    <a:lumMod val="25000"/>
                  </a:schemeClr>
                </a:solidFill>
              </a:rPr>
              <a:t>Focused on Falcon 9 launches and omitted irrelevant records.</a:t>
            </a:r>
          </a:p>
          <a:p>
            <a:r>
              <a:rPr lang="en-US" sz="1600" b="1" dirty="0">
                <a:solidFill>
                  <a:schemeClr val="accent3">
                    <a:lumMod val="25000"/>
                  </a:schemeClr>
                </a:solidFill>
              </a:rPr>
              <a:t>Handling Missing Values:</a:t>
            </a:r>
          </a:p>
          <a:p>
            <a:r>
              <a:rPr lang="en-US" sz="1600" b="1" dirty="0">
                <a:solidFill>
                  <a:schemeClr val="accent3">
                    <a:lumMod val="25000"/>
                  </a:schemeClr>
                </a:solidFill>
              </a:rPr>
              <a:t>Identified missing data (e.g., in </a:t>
            </a:r>
            <a:r>
              <a:rPr lang="en-US" sz="1600" b="1" dirty="0" err="1">
                <a:solidFill>
                  <a:schemeClr val="accent3">
                    <a:lumMod val="25000"/>
                  </a:schemeClr>
                </a:solidFill>
              </a:rPr>
              <a:t>PayloadMass</a:t>
            </a:r>
            <a:r>
              <a:rPr lang="en-US" sz="1600" b="1" dirty="0">
                <a:solidFill>
                  <a:schemeClr val="accent3">
                    <a:lumMod val="25000"/>
                  </a:schemeClr>
                </a:solidFill>
              </a:rPr>
              <a:t>).</a:t>
            </a:r>
          </a:p>
          <a:p>
            <a:r>
              <a:rPr lang="en-US" sz="1600" b="1" dirty="0">
                <a:solidFill>
                  <a:schemeClr val="accent3">
                    <a:lumMod val="25000"/>
                  </a:schemeClr>
                </a:solidFill>
              </a:rPr>
              <a:t>Replaced missing values with the column's calculated mean.</a:t>
            </a:r>
          </a:p>
          <a:p>
            <a:r>
              <a:rPr lang="en-US" sz="1600" b="1" dirty="0">
                <a:solidFill>
                  <a:schemeClr val="accent3">
                    <a:lumMod val="25000"/>
                  </a:schemeClr>
                </a:solidFill>
              </a:rPr>
              <a:t>Encoding Categorical Data:</a:t>
            </a:r>
          </a:p>
          <a:p>
            <a:r>
              <a:rPr lang="en-US" sz="1600" b="1" dirty="0">
                <a:solidFill>
                  <a:schemeClr val="accent3">
                    <a:lumMod val="25000"/>
                  </a:schemeClr>
                </a:solidFill>
              </a:rPr>
              <a:t>Applied One-Hot Encoding for variables like </a:t>
            </a:r>
            <a:r>
              <a:rPr lang="en-US" sz="1600" b="1" dirty="0" err="1">
                <a:solidFill>
                  <a:schemeClr val="accent3">
                    <a:lumMod val="25000"/>
                  </a:schemeClr>
                </a:solidFill>
              </a:rPr>
              <a:t>LaunchSite</a:t>
            </a:r>
            <a:r>
              <a:rPr lang="en-US" sz="1600" b="1" dirty="0">
                <a:solidFill>
                  <a:schemeClr val="accent3">
                    <a:lumMod val="25000"/>
                  </a:schemeClr>
                </a:solidFill>
              </a:rPr>
              <a:t> and Orbit to transform them into numerical formats suitable for machine learning.</a:t>
            </a:r>
          </a:p>
          <a:p>
            <a:r>
              <a:rPr lang="en-US" sz="1600" b="1" dirty="0">
                <a:solidFill>
                  <a:schemeClr val="accent3">
                    <a:lumMod val="25000"/>
                  </a:schemeClr>
                </a:solidFill>
              </a:rPr>
              <a:t>Creating Labels:</a:t>
            </a:r>
          </a:p>
          <a:p>
            <a:r>
              <a:rPr lang="en-US" sz="1600" b="1" dirty="0">
                <a:solidFill>
                  <a:schemeClr val="accent3">
                    <a:lumMod val="25000"/>
                  </a:schemeClr>
                </a:solidFill>
              </a:rPr>
              <a:t>Converted mission outcomes into binary labels: 1 for successful booster landings., 0 for unsuccessful landings.</a:t>
            </a:r>
          </a:p>
          <a:p>
            <a:r>
              <a:rPr lang="en-US" sz="1600" b="1" dirty="0">
                <a:solidFill>
                  <a:schemeClr val="accent3">
                    <a:lumMod val="25000"/>
                  </a:schemeClr>
                </a:solidFill>
              </a:rPr>
              <a:t>Categorized landing outcomes (e.g., True/False for drone ship or ground pad landings).</a:t>
            </a:r>
          </a:p>
          <a:p>
            <a:endParaRPr lang="en-US" sz="1600" b="1" dirty="0">
              <a:solidFill>
                <a:schemeClr val="accent3">
                  <a:lumMod val="25000"/>
                </a:schemeClr>
              </a:solidFill>
            </a:endParaRPr>
          </a:p>
        </p:txBody>
      </p:sp>
      <p:sp>
        <p:nvSpPr>
          <p:cNvPr id="8" name="Title 1">
            <a:extLst>
              <a:ext uri="{FF2B5EF4-FFF2-40B4-BE49-F238E27FC236}">
                <a16:creationId xmlns:a16="http://schemas.microsoft.com/office/drawing/2014/main" id="{5AF52F91-EA56-E577-85CE-44A1D33C8818}"/>
              </a:ext>
            </a:extLst>
          </p:cNvPr>
          <p:cNvSpPr txBox="1">
            <a:spLocks/>
          </p:cNvSpPr>
          <p:nvPr/>
        </p:nvSpPr>
        <p:spPr>
          <a:xfrm>
            <a:off x="734028" y="430789"/>
            <a:ext cx="11133211" cy="6400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341607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7D921F46-7E99-22F6-542E-35CCAC14892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5A866E-34AF-35B2-0971-676205D36645}"/>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DA939986-D799-DE42-ECC8-EA68246AF5DA}"/>
              </a:ext>
            </a:extLst>
          </p:cNvPr>
          <p:cNvSpPr>
            <a:spLocks noGrp="1"/>
          </p:cNvSpPr>
          <p:nvPr>
            <p:ph idx="4294967295"/>
          </p:nvPr>
        </p:nvSpPr>
        <p:spPr>
          <a:xfrm>
            <a:off x="861205" y="1300477"/>
            <a:ext cx="11244611" cy="5303520"/>
          </a:xfrm>
          <a:prstGeom prst="rect">
            <a:avLst/>
          </a:prstGeom>
        </p:spPr>
        <p:txBody>
          <a:bodyPr/>
          <a:lstStyle/>
          <a:p>
            <a:pPr marL="0" indent="0" algn="ctr">
              <a:buNone/>
            </a:pPr>
            <a:r>
              <a:rPr lang="en-US" sz="1500" b="1" dirty="0">
                <a:solidFill>
                  <a:schemeClr val="accent3">
                    <a:lumMod val="25000"/>
                  </a:schemeClr>
                </a:solidFill>
              </a:rPr>
              <a:t>Start</a:t>
            </a:r>
          </a:p>
          <a:p>
            <a:pPr marL="0" indent="0" algn="ctr">
              <a:buNone/>
            </a:pPr>
            <a:r>
              <a:rPr lang="en-US" sz="1500" b="1" dirty="0">
                <a:solidFill>
                  <a:schemeClr val="accent3">
                    <a:lumMod val="25000"/>
                  </a:schemeClr>
                </a:solidFill>
              </a:rPr>
              <a:t>  ↓</a:t>
            </a:r>
          </a:p>
          <a:p>
            <a:pPr marL="0" indent="0" algn="ctr">
              <a:buNone/>
            </a:pPr>
            <a:r>
              <a:rPr lang="en-US" sz="1500" b="1" dirty="0">
                <a:solidFill>
                  <a:schemeClr val="accent3">
                    <a:lumMod val="25000"/>
                  </a:schemeClr>
                </a:solidFill>
              </a:rPr>
              <a:t>Filter Relevant Columns</a:t>
            </a:r>
          </a:p>
          <a:p>
            <a:pPr marL="0" indent="0" algn="ctr">
              <a:buNone/>
            </a:pPr>
            <a:r>
              <a:rPr lang="en-US" sz="1500" b="1" dirty="0">
                <a:solidFill>
                  <a:schemeClr val="accent3">
                    <a:lumMod val="25000"/>
                  </a:schemeClr>
                </a:solidFill>
              </a:rPr>
              <a:t>  ↓</a:t>
            </a:r>
          </a:p>
          <a:p>
            <a:pPr marL="0" indent="0" algn="ctr">
              <a:buNone/>
            </a:pPr>
            <a:r>
              <a:rPr lang="en-US" sz="1500" b="1" dirty="0">
                <a:solidFill>
                  <a:schemeClr val="accent3">
                    <a:lumMod val="25000"/>
                  </a:schemeClr>
                </a:solidFill>
              </a:rPr>
              <a:t>Focus on Falcon 9 Launches</a:t>
            </a:r>
          </a:p>
          <a:p>
            <a:pPr marL="0" indent="0" algn="ctr">
              <a:buNone/>
            </a:pPr>
            <a:r>
              <a:rPr lang="en-US" sz="1500" b="1" dirty="0">
                <a:solidFill>
                  <a:schemeClr val="accent3">
                    <a:lumMod val="25000"/>
                  </a:schemeClr>
                </a:solidFill>
              </a:rPr>
              <a:t>  ↓</a:t>
            </a:r>
          </a:p>
          <a:p>
            <a:pPr marL="0" indent="0" algn="ctr">
              <a:buNone/>
            </a:pPr>
            <a:r>
              <a:rPr lang="en-US" sz="1500" b="1" dirty="0">
                <a:solidFill>
                  <a:schemeClr val="accent3">
                    <a:lumMod val="25000"/>
                  </a:schemeClr>
                </a:solidFill>
              </a:rPr>
              <a:t>Identify Missing Values</a:t>
            </a:r>
          </a:p>
          <a:p>
            <a:pPr marL="0" indent="0" algn="ctr">
              <a:buNone/>
            </a:pPr>
            <a:r>
              <a:rPr lang="en-US" sz="1500" b="1" dirty="0">
                <a:solidFill>
                  <a:schemeClr val="accent3">
                    <a:lumMod val="25000"/>
                  </a:schemeClr>
                </a:solidFill>
              </a:rPr>
              <a:t>  ↓</a:t>
            </a:r>
          </a:p>
          <a:p>
            <a:pPr marL="0" indent="0" algn="ctr">
              <a:buNone/>
            </a:pPr>
            <a:r>
              <a:rPr lang="en-US" sz="1500" b="1" dirty="0">
                <a:solidFill>
                  <a:schemeClr val="accent3">
                    <a:lumMod val="25000"/>
                  </a:schemeClr>
                </a:solidFill>
              </a:rPr>
              <a:t>Replace Missing Values (e.g., Payload Mass Mean)</a:t>
            </a:r>
          </a:p>
          <a:p>
            <a:pPr marL="0" indent="0" algn="ctr">
              <a:buNone/>
            </a:pPr>
            <a:r>
              <a:rPr lang="en-US" sz="1500" b="1" dirty="0">
                <a:solidFill>
                  <a:schemeClr val="accent3">
                    <a:lumMod val="25000"/>
                  </a:schemeClr>
                </a:solidFill>
              </a:rPr>
              <a:t>  ↓</a:t>
            </a:r>
          </a:p>
          <a:p>
            <a:pPr marL="0" indent="0" algn="ctr">
              <a:buNone/>
            </a:pPr>
            <a:r>
              <a:rPr lang="en-US" sz="1500" b="1" dirty="0">
                <a:solidFill>
                  <a:schemeClr val="accent3">
                    <a:lumMod val="25000"/>
                  </a:schemeClr>
                </a:solidFill>
              </a:rPr>
              <a:t>Apply One-Hot Encoding to Categorical Data</a:t>
            </a:r>
          </a:p>
          <a:p>
            <a:pPr marL="0" indent="0" algn="ctr">
              <a:buNone/>
            </a:pPr>
            <a:r>
              <a:rPr lang="en-US" sz="1500" b="1" dirty="0">
                <a:solidFill>
                  <a:schemeClr val="accent3">
                    <a:lumMod val="25000"/>
                  </a:schemeClr>
                </a:solidFill>
              </a:rPr>
              <a:t>  ↓</a:t>
            </a:r>
          </a:p>
          <a:p>
            <a:pPr marL="0" indent="0" algn="ctr">
              <a:buNone/>
            </a:pPr>
            <a:r>
              <a:rPr lang="en-US" sz="1500" b="1" dirty="0">
                <a:solidFill>
                  <a:schemeClr val="accent3">
                    <a:lumMod val="25000"/>
                  </a:schemeClr>
                </a:solidFill>
              </a:rPr>
              <a:t>Create Binary Labels for Landing Outcomes</a:t>
            </a:r>
          </a:p>
          <a:p>
            <a:pPr marL="0" indent="0" algn="ctr">
              <a:buNone/>
            </a:pPr>
            <a:r>
              <a:rPr lang="en-US" sz="1500" b="1" dirty="0">
                <a:solidFill>
                  <a:schemeClr val="accent3">
                    <a:lumMod val="25000"/>
                  </a:schemeClr>
                </a:solidFill>
              </a:rPr>
              <a:t>  ↓</a:t>
            </a:r>
          </a:p>
          <a:p>
            <a:pPr marL="0" indent="0" algn="ctr">
              <a:buNone/>
            </a:pPr>
            <a:r>
              <a:rPr lang="en-US" sz="1500" b="1" dirty="0">
                <a:solidFill>
                  <a:schemeClr val="accent3">
                    <a:lumMod val="25000"/>
                  </a:schemeClr>
                </a:solidFill>
              </a:rPr>
              <a:t>Export Cleaned Dataset to CSV</a:t>
            </a:r>
          </a:p>
          <a:p>
            <a:pPr marL="0" indent="0" algn="ctr">
              <a:buNone/>
            </a:pPr>
            <a:r>
              <a:rPr lang="en-US" sz="1500" b="1" dirty="0">
                <a:solidFill>
                  <a:schemeClr val="accent3">
                    <a:lumMod val="25000"/>
                  </a:schemeClr>
                </a:solidFill>
              </a:rPr>
              <a:t>  ↓</a:t>
            </a:r>
          </a:p>
          <a:p>
            <a:pPr marL="0" indent="0" algn="ctr">
              <a:buNone/>
            </a:pPr>
            <a:r>
              <a:rPr lang="en-US" sz="1500" b="1" dirty="0">
                <a:solidFill>
                  <a:schemeClr val="accent3">
                    <a:lumMod val="25000"/>
                  </a:schemeClr>
                </a:solidFill>
              </a:rPr>
              <a:t>End</a:t>
            </a:r>
          </a:p>
          <a:p>
            <a:pPr algn="ctr"/>
            <a:endParaRPr lang="en-US" sz="1500" b="1" dirty="0">
              <a:solidFill>
                <a:schemeClr val="accent3">
                  <a:lumMod val="25000"/>
                </a:schemeClr>
              </a:solidFill>
            </a:endParaRPr>
          </a:p>
        </p:txBody>
      </p:sp>
      <p:sp>
        <p:nvSpPr>
          <p:cNvPr id="8" name="Title 1">
            <a:extLst>
              <a:ext uri="{FF2B5EF4-FFF2-40B4-BE49-F238E27FC236}">
                <a16:creationId xmlns:a16="http://schemas.microsoft.com/office/drawing/2014/main" id="{568E7188-B1F7-3A0A-D2A9-E75B82963591}"/>
              </a:ext>
            </a:extLst>
          </p:cNvPr>
          <p:cNvSpPr txBox="1">
            <a:spLocks/>
          </p:cNvSpPr>
          <p:nvPr/>
        </p:nvSpPr>
        <p:spPr>
          <a:xfrm>
            <a:off x="734026" y="254001"/>
            <a:ext cx="11133211" cy="6400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596818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r>
              <a:rPr lang="en-US" sz="1600" b="1" dirty="0"/>
              <a:t>Charts Plotted and Their Purpose</a:t>
            </a:r>
          </a:p>
          <a:p>
            <a:pPr>
              <a:buFont typeface="+mj-lt"/>
              <a:buAutoNum type="arabicPeriod"/>
            </a:pPr>
            <a:r>
              <a:rPr lang="en-US" sz="1600" b="1" dirty="0"/>
              <a:t>Scatter Plots:</a:t>
            </a:r>
            <a:endParaRPr lang="en-US" sz="1600" dirty="0"/>
          </a:p>
          <a:p>
            <a:pPr marL="742950" lvl="1" indent="-285750">
              <a:buFont typeface="+mj-lt"/>
              <a:buAutoNum type="arabicPeriod"/>
            </a:pPr>
            <a:r>
              <a:rPr lang="en-US" sz="1600" b="1" dirty="0"/>
              <a:t>Purpose:</a:t>
            </a:r>
            <a:r>
              <a:rPr lang="en-US" sz="1600" dirty="0"/>
              <a:t> To analyze relationships between variables, e.g., Flight Number vs. Payload Mass, Payload Mass vs. Launch Site.</a:t>
            </a:r>
          </a:p>
          <a:p>
            <a:pPr marL="742950" lvl="1" indent="-285750">
              <a:buFont typeface="+mj-lt"/>
              <a:buAutoNum type="arabicPeriod"/>
            </a:pPr>
            <a:r>
              <a:rPr lang="en-US" sz="1600" b="1" dirty="0"/>
              <a:t>Insight:</a:t>
            </a:r>
            <a:r>
              <a:rPr lang="en-US" sz="1600" dirty="0"/>
              <a:t> Identified trends, such as payload mass influencing success rates.</a:t>
            </a:r>
          </a:p>
          <a:p>
            <a:pPr>
              <a:buFont typeface="+mj-lt"/>
              <a:buAutoNum type="arabicPeriod"/>
            </a:pPr>
            <a:r>
              <a:rPr lang="en-US" sz="1600" b="1" dirty="0"/>
              <a:t>Bar Charts:</a:t>
            </a:r>
            <a:endParaRPr lang="en-US" sz="1600" dirty="0"/>
          </a:p>
          <a:p>
            <a:pPr marL="742950" lvl="1" indent="-285750">
              <a:buFont typeface="+mj-lt"/>
              <a:buAutoNum type="arabicPeriod"/>
            </a:pPr>
            <a:r>
              <a:rPr lang="en-US" sz="1600" b="1" dirty="0"/>
              <a:t>Purpose:</a:t>
            </a:r>
            <a:r>
              <a:rPr lang="en-US" sz="1600" dirty="0"/>
              <a:t> To compare discrete categories like launch sites and orbit types.</a:t>
            </a:r>
          </a:p>
          <a:p>
            <a:pPr marL="742950" lvl="1" indent="-285750">
              <a:buFont typeface="+mj-lt"/>
              <a:buAutoNum type="arabicPeriod"/>
            </a:pPr>
            <a:r>
              <a:rPr lang="en-US" sz="1600" b="1" dirty="0"/>
              <a:t>Insight:</a:t>
            </a:r>
            <a:r>
              <a:rPr lang="en-US" sz="1600" dirty="0"/>
              <a:t> Showed variations in success rates across launch sites and orbits.</a:t>
            </a:r>
          </a:p>
          <a:p>
            <a:pPr>
              <a:buFont typeface="+mj-lt"/>
              <a:buAutoNum type="arabicPeriod"/>
            </a:pPr>
            <a:r>
              <a:rPr lang="en-US" sz="1600" b="1" dirty="0"/>
              <a:t>Line Charts:</a:t>
            </a:r>
            <a:endParaRPr lang="en-US" sz="1600" dirty="0"/>
          </a:p>
          <a:p>
            <a:pPr marL="742950" lvl="1" indent="-285750">
              <a:buFont typeface="+mj-lt"/>
              <a:buAutoNum type="arabicPeriod"/>
            </a:pPr>
            <a:r>
              <a:rPr lang="en-US" sz="1600" b="1" dirty="0"/>
              <a:t>Purpose:</a:t>
            </a:r>
            <a:r>
              <a:rPr lang="en-US" sz="1600" dirty="0"/>
              <a:t> To observe trends over time, e.g., success rate yearly trends.</a:t>
            </a:r>
          </a:p>
          <a:p>
            <a:pPr marL="742950" lvl="1" indent="-285750">
              <a:buFont typeface="+mj-lt"/>
              <a:buAutoNum type="arabicPeriod"/>
            </a:pPr>
            <a:r>
              <a:rPr lang="en-US" sz="1600" b="1" dirty="0"/>
              <a:t>Insight:</a:t>
            </a:r>
            <a:r>
              <a:rPr lang="en-US" sz="1600" dirty="0"/>
              <a:t> Demonstrated an increasing success rate since 2013.</a:t>
            </a:r>
          </a:p>
          <a:p>
            <a:pPr>
              <a:buFont typeface="+mj-lt"/>
              <a:buAutoNum type="arabicPeriod"/>
            </a:pPr>
            <a:r>
              <a:rPr lang="en-US" sz="1600" b="1" dirty="0"/>
              <a:t>Other Analyses:</a:t>
            </a:r>
            <a:endParaRPr lang="en-US" sz="1600" dirty="0"/>
          </a:p>
          <a:p>
            <a:pPr marL="742950" lvl="1" indent="-285750">
              <a:buFont typeface="+mj-lt"/>
              <a:buAutoNum type="arabicPeriod"/>
            </a:pPr>
            <a:r>
              <a:rPr lang="en-US" sz="1600" b="1" dirty="0"/>
              <a:t>Payload Mass vs. Orbit Type:</a:t>
            </a:r>
            <a:r>
              <a:rPr lang="en-US" sz="1600" dirty="0"/>
              <a:t> Explored success rates based on payload and orbit combinations.</a:t>
            </a:r>
          </a:p>
          <a:p>
            <a:pPr marL="742950" lvl="1" indent="-285750">
              <a:buFont typeface="+mj-lt"/>
              <a:buAutoNum type="arabicPeriod"/>
            </a:pPr>
            <a:r>
              <a:rPr lang="en-US" sz="1600" b="1" dirty="0"/>
              <a:t>Flight Number vs. Orbit Type:</a:t>
            </a:r>
            <a:r>
              <a:rPr lang="en-US" sz="1600" dirty="0"/>
              <a:t> Evaluated whether flight frequency impacted success rates.</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Rectangle 2">
            <a:extLst>
              <a:ext uri="{FF2B5EF4-FFF2-40B4-BE49-F238E27FC236}">
                <a16:creationId xmlns:a16="http://schemas.microsoft.com/office/drawing/2014/main" id="{014AB11A-36E2-6824-8FAB-42C898DD137A}"/>
              </a:ext>
            </a:extLst>
          </p:cNvPr>
          <p:cNvSpPr>
            <a:spLocks noGrp="1" noChangeArrowheads="1"/>
          </p:cNvSpPr>
          <p:nvPr>
            <p:ph idx="4294967295"/>
          </p:nvPr>
        </p:nvSpPr>
        <p:spPr bwMode="auto">
          <a:xfrm>
            <a:off x="770011" y="1489780"/>
            <a:ext cx="8546709"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rial" panose="020B0604020202020204" pitchFamily="34" charset="0"/>
              </a:rPr>
              <a:t>SQL Queries Performed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sz="1400" b="1" i="0" u="none" strike="noStrike" cap="none" normalizeH="0" baseline="0" dirty="0">
                <a:ln>
                  <a:noFill/>
                </a:ln>
                <a:solidFill>
                  <a:schemeClr val="tx1"/>
                </a:solidFill>
                <a:effectLst/>
                <a:latin typeface="Arial" panose="020B0604020202020204" pitchFamily="34" charset="0"/>
              </a:rPr>
              <a:t>Unique Launch Sites</a:t>
            </a:r>
          </a:p>
          <a:p>
            <a:pPr eaLnBrk="0" fontAlgn="base" hangingPunct="0">
              <a:lnSpc>
                <a:spcPct val="100000"/>
              </a:lnSpc>
              <a:spcBef>
                <a:spcPct val="0"/>
              </a:spcBef>
              <a:spcAft>
                <a:spcPct val="0"/>
              </a:spcAft>
            </a:pPr>
            <a:endParaRPr kumimoji="0" lang="en-US" altLang="en-US" sz="1400" b="1"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sz="1400" b="1" i="0" u="none" strike="noStrike" cap="none" normalizeH="0" baseline="0" dirty="0">
                <a:ln>
                  <a:noFill/>
                </a:ln>
                <a:solidFill>
                  <a:schemeClr val="tx1"/>
                </a:solidFill>
                <a:effectLst/>
                <a:latin typeface="Arial" panose="020B0604020202020204" pitchFamily="34" charset="0"/>
              </a:rPr>
              <a:t>Displayed the names of all unique launch sites in the dataset.</a:t>
            </a:r>
          </a:p>
          <a:p>
            <a:pPr eaLnBrk="0" fontAlgn="base" hangingPunct="0">
              <a:lnSpc>
                <a:spcPct val="100000"/>
              </a:lnSpc>
              <a:spcBef>
                <a:spcPct val="0"/>
              </a:spcBef>
              <a:spcAft>
                <a:spcPct val="0"/>
              </a:spcAft>
            </a:pPr>
            <a:endParaRPr kumimoji="0" lang="en-US" altLang="en-US" sz="1400" b="1"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sz="1400" b="1" i="0" u="none" strike="noStrike" cap="none" normalizeH="0" baseline="0" dirty="0">
                <a:ln>
                  <a:noFill/>
                </a:ln>
                <a:solidFill>
                  <a:schemeClr val="tx1"/>
                </a:solidFill>
                <a:effectLst/>
                <a:latin typeface="Arial" panose="020B0604020202020204" pitchFamily="34" charset="0"/>
              </a:rPr>
              <a:t>Launch Sites Starting with CCA:</a:t>
            </a:r>
          </a:p>
          <a:p>
            <a:pPr eaLnBrk="0" fontAlgn="base" hangingPunct="0">
              <a:lnSpc>
                <a:spcPct val="100000"/>
              </a:lnSpc>
              <a:spcBef>
                <a:spcPct val="0"/>
              </a:spcBef>
              <a:spcAft>
                <a:spcPct val="0"/>
              </a:spcAft>
            </a:pPr>
            <a:endParaRPr kumimoji="0" lang="en-US" altLang="en-US" sz="1400" b="1"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sz="1400" b="1" i="0" u="none" strike="noStrike" cap="none" normalizeH="0" baseline="0" dirty="0">
                <a:ln>
                  <a:noFill/>
                </a:ln>
                <a:solidFill>
                  <a:schemeClr val="tx1"/>
                </a:solidFill>
                <a:effectLst/>
                <a:latin typeface="Arial" panose="020B0604020202020204" pitchFamily="34" charset="0"/>
              </a:rPr>
              <a:t>Retrieved 5 records where launch site names begin with "CCA.“</a:t>
            </a:r>
          </a:p>
          <a:p>
            <a:pPr eaLnBrk="0" fontAlgn="base" hangingPunct="0">
              <a:lnSpc>
                <a:spcPct val="100000"/>
              </a:lnSpc>
              <a:spcBef>
                <a:spcPct val="0"/>
              </a:spcBef>
              <a:spcAft>
                <a:spcPct val="0"/>
              </a:spcAft>
            </a:pPr>
            <a:endParaRPr kumimoji="0" lang="en-US" altLang="en-US" sz="1400" b="1"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sz="1400" b="1" i="0" u="none" strike="noStrike" cap="none" normalizeH="0" baseline="0" dirty="0">
                <a:ln>
                  <a:noFill/>
                </a:ln>
                <a:solidFill>
                  <a:schemeClr val="tx1"/>
                </a:solidFill>
                <a:effectLst/>
                <a:latin typeface="Arial" panose="020B0604020202020204" pitchFamily="34" charset="0"/>
              </a:rPr>
              <a:t>Total Payload Mass by NASA (CRS):</a:t>
            </a:r>
          </a:p>
          <a:p>
            <a:pPr eaLnBrk="0" fontAlgn="base" hangingPunct="0">
              <a:lnSpc>
                <a:spcPct val="100000"/>
              </a:lnSpc>
              <a:spcBef>
                <a:spcPct val="0"/>
              </a:spcBef>
              <a:spcAft>
                <a:spcPct val="0"/>
              </a:spcAft>
            </a:pPr>
            <a:endParaRPr kumimoji="0" lang="en-US" altLang="en-US" sz="1400" b="1"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sz="1400" b="1" i="0" u="none" strike="noStrike" cap="none" normalizeH="0" baseline="0" dirty="0">
                <a:ln>
                  <a:noFill/>
                </a:ln>
                <a:solidFill>
                  <a:schemeClr val="tx1"/>
                </a:solidFill>
                <a:effectLst/>
                <a:latin typeface="Arial" panose="020B0604020202020204" pitchFamily="34" charset="0"/>
              </a:rPr>
              <a:t>Calculated the total payload mass carried by boosters launched under NASA's CRS missions.</a:t>
            </a:r>
          </a:p>
          <a:p>
            <a:pPr eaLnBrk="0" fontAlgn="base" hangingPunct="0">
              <a:lnSpc>
                <a:spcPct val="100000"/>
              </a:lnSpc>
              <a:spcBef>
                <a:spcPct val="0"/>
              </a:spcBef>
              <a:spcAft>
                <a:spcPct val="0"/>
              </a:spcAft>
            </a:pPr>
            <a:endParaRPr kumimoji="0" lang="en-US" altLang="en-US" sz="1400" b="1"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sz="1400" b="1" i="0" u="none" strike="noStrike" cap="none" normalizeH="0" baseline="0" dirty="0">
                <a:ln>
                  <a:noFill/>
                </a:ln>
                <a:solidFill>
                  <a:schemeClr val="tx1"/>
                </a:solidFill>
                <a:effectLst/>
                <a:latin typeface="Arial" panose="020B0604020202020204" pitchFamily="34" charset="0"/>
              </a:rPr>
              <a:t>Average Payload Mass by Booster Version (F9 v1.1):</a:t>
            </a:r>
          </a:p>
          <a:p>
            <a:pPr eaLnBrk="0" fontAlgn="base" hangingPunct="0">
              <a:lnSpc>
                <a:spcPct val="100000"/>
              </a:lnSpc>
              <a:spcBef>
                <a:spcPct val="0"/>
              </a:spcBef>
              <a:spcAft>
                <a:spcPct val="0"/>
              </a:spcAft>
            </a:pPr>
            <a:endParaRPr kumimoji="0" lang="en-US" altLang="en-US" sz="1400" b="1"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sz="1400" b="1" i="0" u="none" strike="noStrike" cap="none" normalizeH="0" baseline="0" dirty="0">
                <a:ln>
                  <a:noFill/>
                </a:ln>
                <a:solidFill>
                  <a:schemeClr val="tx1"/>
                </a:solidFill>
                <a:effectLst/>
                <a:latin typeface="Arial" panose="020B0604020202020204" pitchFamily="34" charset="0"/>
              </a:rPr>
              <a:t>Found the average payload mass carried by the F9 v1.1 booster version.</a:t>
            </a:r>
          </a:p>
          <a:p>
            <a:pPr eaLnBrk="0" fontAlgn="base" hangingPunct="0">
              <a:lnSpc>
                <a:spcPct val="100000"/>
              </a:lnSpc>
              <a:spcBef>
                <a:spcPct val="0"/>
              </a:spcBef>
              <a:spcAft>
                <a:spcPct val="0"/>
              </a:spcAft>
            </a:pPr>
            <a:endParaRPr kumimoji="0" lang="en-US" altLang="en-US" sz="1400" b="1"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sz="1400" b="1" i="0" u="none" strike="noStrike" cap="none" normalizeH="0" baseline="0" dirty="0">
                <a:ln>
                  <a:noFill/>
                </a:ln>
                <a:solidFill>
                  <a:schemeClr val="tx1"/>
                </a:solidFill>
                <a:effectLst/>
                <a:latin typeface="Arial" panose="020B0604020202020204" pitchFamily="34" charset="0"/>
              </a:rPr>
              <a:t>First Successful Ground Landing Date:</a:t>
            </a:r>
          </a:p>
          <a:p>
            <a:pPr eaLnBrk="0" fontAlgn="base" hangingPunct="0">
              <a:lnSpc>
                <a:spcPct val="100000"/>
              </a:lnSpc>
              <a:spcBef>
                <a:spcPct val="0"/>
              </a:spcBef>
              <a:spcAft>
                <a:spcPct val="0"/>
              </a:spcAft>
            </a:pPr>
            <a:endParaRPr kumimoji="0" lang="en-US" altLang="en-US" sz="14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6FEC46E0-B334-1777-4850-8C9AAC4D440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341DD4-0964-3D5F-4094-E3F60BE375ED}"/>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2D75AE5F-F4ED-9AF6-8AE4-0A01FEF4E9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Rectangle 2">
            <a:extLst>
              <a:ext uri="{FF2B5EF4-FFF2-40B4-BE49-F238E27FC236}">
                <a16:creationId xmlns:a16="http://schemas.microsoft.com/office/drawing/2014/main" id="{7FD95D26-1410-142C-F16A-B783F0CE0E22}"/>
              </a:ext>
            </a:extLst>
          </p:cNvPr>
          <p:cNvSpPr>
            <a:spLocks noGrp="1" noChangeArrowheads="1"/>
          </p:cNvSpPr>
          <p:nvPr>
            <p:ph idx="4294967295"/>
          </p:nvPr>
        </p:nvSpPr>
        <p:spPr bwMode="auto">
          <a:xfrm>
            <a:off x="734028" y="1446019"/>
            <a:ext cx="8546709"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r>
              <a:rPr kumimoji="0" lang="en-US" altLang="en-US" sz="1600" b="1" i="0" u="none" strike="noStrike" cap="none" normalizeH="0" baseline="0" dirty="0">
                <a:ln>
                  <a:noFill/>
                </a:ln>
                <a:solidFill>
                  <a:schemeClr val="tx1"/>
                </a:solidFill>
                <a:effectLst/>
              </a:rPr>
              <a:t>Identified the date of the first successful landing outcome on a ground pad.</a:t>
            </a:r>
          </a:p>
          <a:p>
            <a:pPr eaLnBrk="0" fontAlgn="base" hangingPunct="0">
              <a:lnSpc>
                <a:spcPct val="100000"/>
              </a:lnSpc>
              <a:spcBef>
                <a:spcPct val="0"/>
              </a:spcBef>
              <a:spcAft>
                <a:spcPct val="0"/>
              </a:spcAft>
            </a:pPr>
            <a:endParaRPr kumimoji="0" lang="en-US" altLang="en-US" sz="1600" b="1" i="0" u="none" strike="noStrike" cap="none" normalizeH="0" baseline="0" dirty="0">
              <a:ln>
                <a:noFill/>
              </a:ln>
              <a:solidFill>
                <a:schemeClr val="tx1"/>
              </a:solidFill>
              <a:effectLst/>
            </a:endParaRPr>
          </a:p>
          <a:p>
            <a:pPr eaLnBrk="0" fontAlgn="base" hangingPunct="0">
              <a:lnSpc>
                <a:spcPct val="100000"/>
              </a:lnSpc>
              <a:spcBef>
                <a:spcPct val="0"/>
              </a:spcBef>
              <a:spcAft>
                <a:spcPct val="0"/>
              </a:spcAft>
            </a:pPr>
            <a:r>
              <a:rPr kumimoji="0" lang="en-US" altLang="en-US" sz="1600" b="1" i="0" u="none" strike="noStrike" cap="none" normalizeH="0" baseline="0" dirty="0">
                <a:ln>
                  <a:noFill/>
                </a:ln>
                <a:solidFill>
                  <a:schemeClr val="tx1"/>
                </a:solidFill>
                <a:effectLst/>
              </a:rPr>
              <a:t>Successful Drone Ship Landings (Payload Range 4000-6000):</a:t>
            </a:r>
          </a:p>
          <a:p>
            <a:pPr eaLnBrk="0" fontAlgn="base" hangingPunct="0">
              <a:lnSpc>
                <a:spcPct val="100000"/>
              </a:lnSpc>
              <a:spcBef>
                <a:spcPct val="0"/>
              </a:spcBef>
              <a:spcAft>
                <a:spcPct val="0"/>
              </a:spcAft>
            </a:pPr>
            <a:endParaRPr kumimoji="0" lang="en-US" altLang="en-US" sz="1600" b="1" i="0" u="none" strike="noStrike" cap="none" normalizeH="0" baseline="0" dirty="0">
              <a:ln>
                <a:noFill/>
              </a:ln>
              <a:solidFill>
                <a:schemeClr val="tx1"/>
              </a:solidFill>
              <a:effectLst/>
            </a:endParaRPr>
          </a:p>
          <a:p>
            <a:pPr eaLnBrk="0" fontAlgn="base" hangingPunct="0">
              <a:lnSpc>
                <a:spcPct val="100000"/>
              </a:lnSpc>
              <a:spcBef>
                <a:spcPct val="0"/>
              </a:spcBef>
              <a:spcAft>
                <a:spcPct val="0"/>
              </a:spcAft>
            </a:pPr>
            <a:r>
              <a:rPr kumimoji="0" lang="en-US" altLang="en-US" sz="1600" b="1" i="0" u="none" strike="noStrike" cap="none" normalizeH="0" baseline="0" dirty="0">
                <a:ln>
                  <a:noFill/>
                </a:ln>
                <a:solidFill>
                  <a:schemeClr val="tx1"/>
                </a:solidFill>
                <a:effectLst/>
              </a:rPr>
              <a:t>Listed boosters with successful drone ship landings and payloads within the specified range.</a:t>
            </a:r>
          </a:p>
          <a:p>
            <a:pPr marL="0" indent="0" eaLnBrk="0" fontAlgn="base" hangingPunct="0">
              <a:lnSpc>
                <a:spcPct val="100000"/>
              </a:lnSpc>
              <a:spcBef>
                <a:spcPct val="0"/>
              </a:spcBef>
              <a:spcAft>
                <a:spcPct val="0"/>
              </a:spcAft>
              <a:buNone/>
            </a:pPr>
            <a:r>
              <a:rPr lang="en-US" altLang="en-US" sz="1600" b="1" dirty="0"/>
              <a:t>      </a:t>
            </a:r>
            <a:r>
              <a:rPr kumimoji="0" lang="en-US" altLang="en-US" sz="1600" b="1" i="0" u="none" strike="noStrike" cap="none" normalizeH="0" baseline="0" dirty="0">
                <a:ln>
                  <a:noFill/>
                </a:ln>
                <a:solidFill>
                  <a:schemeClr val="tx1"/>
                </a:solidFill>
                <a:effectLst/>
              </a:rPr>
              <a:t>within a specified date range in descending order.</a:t>
            </a:r>
          </a:p>
          <a:p>
            <a:pPr eaLnBrk="0" fontAlgn="base" hangingPunct="0">
              <a:lnSpc>
                <a:spcPct val="100000"/>
              </a:lnSpc>
              <a:spcBef>
                <a:spcPct val="0"/>
              </a:spcBef>
              <a:spcAft>
                <a:spcPct val="0"/>
              </a:spcAft>
            </a:pPr>
            <a:endParaRPr lang="en-US" altLang="en-US" sz="1600" b="1" dirty="0"/>
          </a:p>
          <a:p>
            <a:pPr eaLnBrk="0" fontAlgn="base" hangingPunct="0">
              <a:lnSpc>
                <a:spcPct val="100000"/>
              </a:lnSpc>
              <a:spcBef>
                <a:spcPct val="0"/>
              </a:spcBef>
              <a:spcAft>
                <a:spcPct val="0"/>
              </a:spcAft>
            </a:pPr>
            <a:r>
              <a:rPr kumimoji="0" lang="en-US" altLang="en-US" sz="1600" b="1" i="0" u="none" strike="noStrike" cap="none" normalizeH="0" baseline="0" dirty="0">
                <a:ln>
                  <a:noFill/>
                </a:ln>
                <a:solidFill>
                  <a:schemeClr val="tx1"/>
                </a:solidFill>
                <a:effectLst/>
              </a:rPr>
              <a:t>Mission Outcome Counts:</a:t>
            </a:r>
          </a:p>
          <a:p>
            <a:pPr eaLnBrk="0" fontAlgn="base" hangingPunct="0">
              <a:lnSpc>
                <a:spcPct val="100000"/>
              </a:lnSpc>
              <a:spcBef>
                <a:spcPct val="0"/>
              </a:spcBef>
              <a:spcAft>
                <a:spcPct val="0"/>
              </a:spcAft>
            </a:pPr>
            <a:endParaRPr kumimoji="0" lang="en-US" altLang="en-US" sz="1600" b="1" i="0" u="none" strike="noStrike" cap="none" normalizeH="0" baseline="0" dirty="0">
              <a:ln>
                <a:noFill/>
              </a:ln>
              <a:solidFill>
                <a:schemeClr val="tx1"/>
              </a:solidFill>
              <a:effectLst/>
            </a:endParaRPr>
          </a:p>
          <a:p>
            <a:pPr eaLnBrk="0" fontAlgn="base" hangingPunct="0">
              <a:lnSpc>
                <a:spcPct val="100000"/>
              </a:lnSpc>
              <a:spcBef>
                <a:spcPct val="0"/>
              </a:spcBef>
              <a:spcAft>
                <a:spcPct val="0"/>
              </a:spcAft>
            </a:pPr>
            <a:r>
              <a:rPr kumimoji="0" lang="en-US" altLang="en-US" sz="1600" b="1" i="0" u="none" strike="noStrike" cap="none" normalizeH="0" baseline="0" dirty="0">
                <a:ln>
                  <a:noFill/>
                </a:ln>
                <a:solidFill>
                  <a:schemeClr val="tx1"/>
                </a:solidFill>
                <a:effectLst/>
              </a:rPr>
              <a:t>Counted the total number of successful and failed mission outcomes.</a:t>
            </a:r>
          </a:p>
          <a:p>
            <a:pPr eaLnBrk="0" fontAlgn="base" hangingPunct="0">
              <a:lnSpc>
                <a:spcPct val="100000"/>
              </a:lnSpc>
              <a:spcBef>
                <a:spcPct val="0"/>
              </a:spcBef>
              <a:spcAft>
                <a:spcPct val="0"/>
              </a:spcAft>
            </a:pPr>
            <a:endParaRPr kumimoji="0" lang="en-US" altLang="en-US" sz="1600" b="1" i="0" u="none" strike="noStrike" cap="none" normalizeH="0" baseline="0" dirty="0">
              <a:ln>
                <a:noFill/>
              </a:ln>
              <a:solidFill>
                <a:schemeClr val="tx1"/>
              </a:solidFill>
              <a:effectLst/>
            </a:endParaRPr>
          </a:p>
          <a:p>
            <a:pPr eaLnBrk="0" fontAlgn="base" hangingPunct="0">
              <a:lnSpc>
                <a:spcPct val="100000"/>
              </a:lnSpc>
              <a:spcBef>
                <a:spcPct val="0"/>
              </a:spcBef>
              <a:spcAft>
                <a:spcPct val="0"/>
              </a:spcAft>
            </a:pPr>
            <a:r>
              <a:rPr kumimoji="0" lang="en-US" altLang="en-US" sz="1600" b="1" i="0" u="none" strike="noStrike" cap="none" normalizeH="0" baseline="0" dirty="0">
                <a:ln>
                  <a:noFill/>
                </a:ln>
                <a:solidFill>
                  <a:schemeClr val="tx1"/>
                </a:solidFill>
                <a:effectLst/>
              </a:rPr>
              <a:t>Boosters with Maximum Payload:</a:t>
            </a:r>
          </a:p>
          <a:p>
            <a:pPr eaLnBrk="0" fontAlgn="base" hangingPunct="0">
              <a:lnSpc>
                <a:spcPct val="100000"/>
              </a:lnSpc>
              <a:spcBef>
                <a:spcPct val="0"/>
              </a:spcBef>
              <a:spcAft>
                <a:spcPct val="0"/>
              </a:spcAft>
            </a:pPr>
            <a:endParaRPr kumimoji="0" lang="en-US" altLang="en-US" sz="1600" b="1" i="0" u="none" strike="noStrike" cap="none" normalizeH="0" baseline="0" dirty="0">
              <a:ln>
                <a:noFill/>
              </a:ln>
              <a:solidFill>
                <a:schemeClr val="tx1"/>
              </a:solidFill>
              <a:effectLst/>
            </a:endParaRPr>
          </a:p>
          <a:p>
            <a:pPr eaLnBrk="0" fontAlgn="base" hangingPunct="0">
              <a:lnSpc>
                <a:spcPct val="100000"/>
              </a:lnSpc>
              <a:spcBef>
                <a:spcPct val="0"/>
              </a:spcBef>
              <a:spcAft>
                <a:spcPct val="0"/>
              </a:spcAft>
            </a:pPr>
            <a:r>
              <a:rPr kumimoji="0" lang="en-US" altLang="en-US" sz="1600" b="1" i="0" u="none" strike="noStrike" cap="none" normalizeH="0" baseline="0" dirty="0">
                <a:ln>
                  <a:noFill/>
                </a:ln>
                <a:solidFill>
                  <a:schemeClr val="tx1"/>
                </a:solidFill>
                <a:effectLst/>
              </a:rPr>
              <a:t>Listed booster versions carrying the maximum payload mass.</a:t>
            </a:r>
          </a:p>
          <a:p>
            <a:pPr eaLnBrk="0" fontAlgn="base" hangingPunct="0">
              <a:lnSpc>
                <a:spcPct val="100000"/>
              </a:lnSpc>
              <a:spcBef>
                <a:spcPct val="0"/>
              </a:spcBef>
              <a:spcAft>
                <a:spcPct val="0"/>
              </a:spcAft>
            </a:pPr>
            <a:r>
              <a:rPr kumimoji="0" lang="en-US" altLang="en-US" sz="1600" b="1" i="0" u="none" strike="noStrike" cap="none" normalizeH="0" baseline="0" dirty="0">
                <a:ln>
                  <a:noFill/>
                </a:ln>
                <a:solidFill>
                  <a:schemeClr val="tx1"/>
                </a:solidFill>
                <a:effectLst/>
              </a:rPr>
              <a:t>2015 Failed Drone Ship Landings:</a:t>
            </a:r>
          </a:p>
          <a:p>
            <a:pPr eaLnBrk="0" fontAlgn="base" hangingPunct="0">
              <a:lnSpc>
                <a:spcPct val="100000"/>
              </a:lnSpc>
              <a:spcBef>
                <a:spcPct val="0"/>
              </a:spcBef>
              <a:spcAft>
                <a:spcPct val="0"/>
              </a:spcAft>
            </a:pPr>
            <a:endParaRPr kumimoji="0" lang="en-US" altLang="en-US" sz="1600" b="1" i="0" u="none" strike="noStrike" cap="none" normalizeH="0" baseline="0" dirty="0">
              <a:ln>
                <a:noFill/>
              </a:ln>
              <a:solidFill>
                <a:schemeClr val="tx1"/>
              </a:solidFill>
              <a:effectLst/>
            </a:endParaRPr>
          </a:p>
          <a:p>
            <a:pPr eaLnBrk="0" fontAlgn="base" hangingPunct="0">
              <a:lnSpc>
                <a:spcPct val="100000"/>
              </a:lnSpc>
              <a:spcBef>
                <a:spcPct val="0"/>
              </a:spcBef>
              <a:spcAft>
                <a:spcPct val="0"/>
              </a:spcAft>
            </a:pPr>
            <a:r>
              <a:rPr kumimoji="0" lang="en-US" altLang="en-US" sz="1600" b="1" i="0" u="none" strike="noStrike" cap="none" normalizeH="0" baseline="0" dirty="0">
                <a:ln>
                  <a:noFill/>
                </a:ln>
                <a:solidFill>
                  <a:schemeClr val="tx1"/>
                </a:solidFill>
                <a:effectLst/>
              </a:rPr>
              <a:t>Detailed failed landings on drone ships, with booster versions and launch sites for 2015.</a:t>
            </a:r>
          </a:p>
          <a:p>
            <a:pPr eaLnBrk="0" fontAlgn="base" hangingPunct="0">
              <a:lnSpc>
                <a:spcPct val="100000"/>
              </a:lnSpc>
              <a:spcBef>
                <a:spcPct val="0"/>
              </a:spcBef>
              <a:spcAft>
                <a:spcPct val="0"/>
              </a:spcAft>
            </a:pPr>
            <a:r>
              <a:rPr kumimoji="0" lang="en-US" altLang="en-US" sz="1600" b="1" i="0" u="none" strike="noStrike" cap="none" normalizeH="0" baseline="0" dirty="0">
                <a:ln>
                  <a:noFill/>
                </a:ln>
                <a:solidFill>
                  <a:schemeClr val="tx1"/>
                </a:solidFill>
                <a:effectLst/>
              </a:rPr>
              <a:t>Ranked Landing Outcomes (2010-2017):</a:t>
            </a:r>
          </a:p>
          <a:p>
            <a:pPr eaLnBrk="0" fontAlgn="base" hangingPunct="0">
              <a:lnSpc>
                <a:spcPct val="100000"/>
              </a:lnSpc>
              <a:spcBef>
                <a:spcPct val="0"/>
              </a:spcBef>
              <a:spcAft>
                <a:spcPct val="0"/>
              </a:spcAft>
            </a:pPr>
            <a:endParaRPr kumimoji="0" lang="en-US" altLang="en-US" sz="1600" b="1" i="0" u="none" strike="noStrike" cap="none" normalizeH="0" baseline="0" dirty="0">
              <a:ln>
                <a:noFill/>
              </a:ln>
              <a:solidFill>
                <a:schemeClr val="tx1"/>
              </a:solidFill>
              <a:effectLst/>
            </a:endParaRPr>
          </a:p>
          <a:p>
            <a:pPr eaLnBrk="0" fontAlgn="base" hangingPunct="0">
              <a:lnSpc>
                <a:spcPct val="100000"/>
              </a:lnSpc>
              <a:spcBef>
                <a:spcPct val="0"/>
              </a:spcBef>
              <a:spcAft>
                <a:spcPct val="0"/>
              </a:spcAft>
            </a:pPr>
            <a:r>
              <a:rPr kumimoji="0" lang="en-US" altLang="en-US" sz="1600" b="1" i="0" u="none" strike="noStrike" cap="none" normalizeH="0" baseline="0" dirty="0">
                <a:ln>
                  <a:noFill/>
                </a:ln>
                <a:solidFill>
                  <a:schemeClr val="tx1"/>
                </a:solidFill>
                <a:effectLst/>
              </a:rPr>
              <a:t>Ranked landing outcomes (success/failure) within a specified date range in descending order.</a:t>
            </a:r>
          </a:p>
        </p:txBody>
      </p:sp>
    </p:spTree>
    <p:extLst>
      <p:ext uri="{BB962C8B-B14F-4D97-AF65-F5344CB8AC3E}">
        <p14:creationId xmlns:p14="http://schemas.microsoft.com/office/powerpoint/2010/main" val="2559784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10515600" cy="4351338"/>
          </a:xfrm>
          <a:prstGeom prst="rect">
            <a:avLst/>
          </a:prstGeom>
        </p:spPr>
        <p:txBody>
          <a:bodyPr>
            <a:noAutofit/>
          </a:bodyPr>
          <a:lstStyle/>
          <a:p>
            <a:pPr>
              <a:lnSpc>
                <a:spcPct val="100000"/>
              </a:lnSpc>
              <a:spcBef>
                <a:spcPts val="1400"/>
              </a:spcBef>
            </a:pPr>
            <a:r>
              <a:rPr lang="en-US" sz="1500" b="1" dirty="0">
                <a:solidFill>
                  <a:schemeClr val="accent3">
                    <a:lumMod val="25000"/>
                  </a:schemeClr>
                </a:solidFill>
              </a:rPr>
              <a:t>Map Objects Added to Folium Map</a:t>
            </a:r>
          </a:p>
          <a:p>
            <a:pPr>
              <a:lnSpc>
                <a:spcPct val="100000"/>
              </a:lnSpc>
              <a:spcBef>
                <a:spcPts val="1400"/>
              </a:spcBef>
            </a:pPr>
            <a:r>
              <a:rPr lang="en-US" sz="1500" b="1" dirty="0">
                <a:solidFill>
                  <a:schemeClr val="accent3">
                    <a:lumMod val="25000"/>
                  </a:schemeClr>
                </a:solidFill>
              </a:rPr>
              <a:t>Markers:</a:t>
            </a:r>
          </a:p>
          <a:p>
            <a:pPr>
              <a:lnSpc>
                <a:spcPct val="100000"/>
              </a:lnSpc>
              <a:spcBef>
                <a:spcPts val="1400"/>
              </a:spcBef>
            </a:pPr>
            <a:r>
              <a:rPr lang="en-US" sz="1500" b="1" dirty="0">
                <a:solidFill>
                  <a:schemeClr val="accent3">
                    <a:lumMod val="25000"/>
                  </a:schemeClr>
                </a:solidFill>
              </a:rPr>
              <a:t>Placed markers for all launch sites with labels and popup information.</a:t>
            </a:r>
          </a:p>
          <a:p>
            <a:pPr>
              <a:lnSpc>
                <a:spcPct val="100000"/>
              </a:lnSpc>
              <a:spcBef>
                <a:spcPts val="1400"/>
              </a:spcBef>
            </a:pPr>
            <a:r>
              <a:rPr lang="en-US" sz="1500" b="1" dirty="0">
                <a:solidFill>
                  <a:schemeClr val="accent3">
                    <a:lumMod val="25000"/>
                  </a:schemeClr>
                </a:solidFill>
              </a:rPr>
              <a:t>Purpose: To highlight the geographical locations and proximity to the equator and coasts.</a:t>
            </a:r>
          </a:p>
          <a:p>
            <a:pPr>
              <a:lnSpc>
                <a:spcPct val="100000"/>
              </a:lnSpc>
              <a:spcBef>
                <a:spcPts val="1400"/>
              </a:spcBef>
            </a:pPr>
            <a:r>
              <a:rPr lang="en-US" sz="1500" b="1" dirty="0">
                <a:solidFill>
                  <a:schemeClr val="accent3">
                    <a:lumMod val="25000"/>
                  </a:schemeClr>
                </a:solidFill>
              </a:rPr>
              <a:t>Colored Markers:</a:t>
            </a:r>
          </a:p>
          <a:p>
            <a:pPr>
              <a:lnSpc>
                <a:spcPct val="100000"/>
              </a:lnSpc>
              <a:spcBef>
                <a:spcPts val="1400"/>
              </a:spcBef>
            </a:pPr>
            <a:r>
              <a:rPr lang="en-US" sz="1500" b="1" dirty="0">
                <a:solidFill>
                  <a:schemeClr val="accent3">
                    <a:lumMod val="25000"/>
                  </a:schemeClr>
                </a:solidFill>
              </a:rPr>
              <a:t>Green for successful launches and red for failed launches using a marker cluster.</a:t>
            </a:r>
          </a:p>
          <a:p>
            <a:pPr>
              <a:lnSpc>
                <a:spcPct val="100000"/>
              </a:lnSpc>
              <a:spcBef>
                <a:spcPts val="1400"/>
              </a:spcBef>
            </a:pPr>
            <a:r>
              <a:rPr lang="en-US" sz="1500" b="1" dirty="0">
                <a:solidFill>
                  <a:schemeClr val="accent3">
                    <a:lumMod val="25000"/>
                  </a:schemeClr>
                </a:solidFill>
              </a:rPr>
              <a:t>Purpose: To visualize success rates at each launch site.</a:t>
            </a:r>
          </a:p>
          <a:p>
            <a:pPr>
              <a:lnSpc>
                <a:spcPct val="100000"/>
              </a:lnSpc>
              <a:spcBef>
                <a:spcPts val="1400"/>
              </a:spcBef>
            </a:pPr>
            <a:r>
              <a:rPr lang="en-US" sz="1500" b="1" dirty="0">
                <a:solidFill>
                  <a:schemeClr val="accent3">
                    <a:lumMod val="25000"/>
                  </a:schemeClr>
                </a:solidFill>
              </a:rPr>
              <a:t>Circles:</a:t>
            </a:r>
          </a:p>
          <a:p>
            <a:pPr>
              <a:lnSpc>
                <a:spcPct val="100000"/>
              </a:lnSpc>
              <a:spcBef>
                <a:spcPts val="1400"/>
              </a:spcBef>
            </a:pPr>
            <a:r>
              <a:rPr lang="en-US" sz="1500" b="1" dirty="0">
                <a:solidFill>
                  <a:schemeClr val="accent3">
                    <a:lumMod val="25000"/>
                  </a:schemeClr>
                </a:solidFill>
              </a:rPr>
              <a:t>Added circular markers around launch sites.</a:t>
            </a:r>
          </a:p>
          <a:p>
            <a:pPr>
              <a:lnSpc>
                <a:spcPct val="100000"/>
              </a:lnSpc>
              <a:spcBef>
                <a:spcPts val="1400"/>
              </a:spcBef>
            </a:pPr>
            <a:r>
              <a:rPr lang="en-US" sz="1500" b="1" dirty="0">
                <a:solidFill>
                  <a:schemeClr val="accent3">
                    <a:lumMod val="25000"/>
                  </a:schemeClr>
                </a:solidFill>
              </a:rPr>
              <a:t>Purpose: To emphasize areas of interest and proximity for each launch site.</a:t>
            </a:r>
          </a:p>
          <a:p>
            <a:pPr>
              <a:lnSpc>
                <a:spcPct val="100000"/>
              </a:lnSpc>
              <a:spcBef>
                <a:spcPts val="1400"/>
              </a:spcBef>
            </a:pPr>
            <a:r>
              <a:rPr lang="en-US" sz="1500" b="1" dirty="0">
                <a:solidFill>
                  <a:schemeClr val="accent3">
                    <a:lumMod val="25000"/>
                  </a:schemeClr>
                </a:solidFill>
              </a:rPr>
              <a:t>Lines:</a:t>
            </a:r>
          </a:p>
          <a:p>
            <a:pPr>
              <a:lnSpc>
                <a:spcPct val="100000"/>
              </a:lnSpc>
              <a:spcBef>
                <a:spcPts val="1400"/>
              </a:spcBef>
            </a:pPr>
            <a:r>
              <a:rPr lang="en-US" sz="1500" b="1" dirty="0">
                <a:solidFill>
                  <a:schemeClr val="accent3">
                    <a:lumMod val="25000"/>
                  </a:schemeClr>
                </a:solidFill>
              </a:rPr>
              <a:t>Created lines showing distances from KSC LC-39A to nearby infrastructures (e.g., railway, highway, coastline, closest city).</a:t>
            </a:r>
          </a:p>
          <a:p>
            <a:pPr>
              <a:lnSpc>
                <a:spcPct val="100000"/>
              </a:lnSpc>
              <a:spcBef>
                <a:spcPts val="1400"/>
              </a:spcBef>
            </a:pPr>
            <a:r>
              <a:rPr lang="en-US" sz="1500" b="1" dirty="0">
                <a:solidFill>
                  <a:schemeClr val="accent3">
                    <a:lumMod val="25000"/>
                  </a:schemeClr>
                </a:solidFill>
              </a:rPr>
              <a:t>Purpose: To analyze the safety and logistical considerations of launch site locations.</a:t>
            </a:r>
            <a:endParaRPr lang="en-US" sz="1500" b="1"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59864"/>
            <a:ext cx="10355190" cy="4686935"/>
          </a:xfrm>
          <a:prstGeom prst="rect">
            <a:avLst/>
          </a:prstGeom>
        </p:spPr>
        <p:txBody>
          <a:bodyPr vert="horz" lIns="91440" tIns="45720" rIns="91440" bIns="45720" rtlCol="0" anchor="t">
            <a:normAutofit/>
          </a:bodyPr>
          <a:lstStyle/>
          <a:p>
            <a:endParaRPr lang="en-US" sz="1600" b="1" dirty="0"/>
          </a:p>
          <a:p>
            <a:r>
              <a:rPr lang="en-US" sz="1600" b="1" dirty="0"/>
              <a:t>Dashboard Plots/Graphs and Interactions</a:t>
            </a:r>
          </a:p>
          <a:p>
            <a:pPr>
              <a:buFont typeface="Arial" panose="020B0604020202020204" pitchFamily="34" charset="0"/>
              <a:buChar char="•"/>
            </a:pPr>
            <a:r>
              <a:rPr lang="en-US" sz="1600" b="1" dirty="0"/>
              <a:t>Dropdown for Launch Sites:</a:t>
            </a:r>
          </a:p>
          <a:p>
            <a:pPr marL="742950" lvl="1" indent="-285750">
              <a:buFont typeface="Arial" panose="020B0604020202020204" pitchFamily="34" charset="0"/>
              <a:buChar char="•"/>
            </a:pPr>
            <a:r>
              <a:rPr lang="en-US" sz="1600" b="1" dirty="0"/>
              <a:t>Allows users to select specific launch sites.</a:t>
            </a:r>
          </a:p>
          <a:p>
            <a:pPr marL="742950" lvl="1" indent="-285750">
              <a:buFont typeface="Arial" panose="020B0604020202020204" pitchFamily="34" charset="0"/>
              <a:buChar char="•"/>
            </a:pPr>
            <a:r>
              <a:rPr lang="en-US" sz="1600" b="1" dirty="0"/>
              <a:t>Purpose: Enables focused analysis of success rates for individual sites.</a:t>
            </a:r>
          </a:p>
          <a:p>
            <a:pPr>
              <a:buFont typeface="Arial" panose="020B0604020202020204" pitchFamily="34" charset="0"/>
              <a:buChar char="•"/>
            </a:pPr>
            <a:r>
              <a:rPr lang="en-US" sz="1600" b="1" dirty="0"/>
              <a:t>Pie Chart:</a:t>
            </a:r>
          </a:p>
          <a:p>
            <a:pPr marL="742950" lvl="1" indent="-285750">
              <a:buFont typeface="Arial" panose="020B0604020202020204" pitchFamily="34" charset="0"/>
              <a:buChar char="•"/>
            </a:pPr>
            <a:r>
              <a:rPr lang="en-US" sz="1600" b="1" dirty="0"/>
              <a:t>Displays total successful launches or the success vs. failure ratio for a selected site.</a:t>
            </a:r>
          </a:p>
          <a:p>
            <a:pPr marL="742950" lvl="1" indent="-285750">
              <a:buFont typeface="Arial" panose="020B0604020202020204" pitchFamily="34" charset="0"/>
              <a:buChar char="•"/>
            </a:pPr>
            <a:r>
              <a:rPr lang="en-US" sz="1600" b="1" dirty="0"/>
              <a:t>Purpose: Provides a clear overview of success rates across all or selected sites.</a:t>
            </a:r>
          </a:p>
          <a:p>
            <a:pPr>
              <a:buFont typeface="Arial" panose="020B0604020202020204" pitchFamily="34" charset="0"/>
              <a:buChar char="•"/>
            </a:pPr>
            <a:r>
              <a:rPr lang="en-US" sz="1600" b="1" dirty="0"/>
              <a:t>Slider for Payload Mass Range:</a:t>
            </a:r>
          </a:p>
          <a:p>
            <a:pPr marL="742950" lvl="1" indent="-285750">
              <a:buFont typeface="Arial" panose="020B0604020202020204" pitchFamily="34" charset="0"/>
              <a:buChar char="•"/>
            </a:pPr>
            <a:r>
              <a:rPr lang="en-US" sz="1600" b="1" dirty="0"/>
              <a:t>Adjusts the payload mass range to filter data.</a:t>
            </a:r>
          </a:p>
          <a:p>
            <a:pPr marL="742950" lvl="1" indent="-285750">
              <a:buFont typeface="Arial" panose="020B0604020202020204" pitchFamily="34" charset="0"/>
              <a:buChar char="•"/>
            </a:pPr>
            <a:r>
              <a:rPr lang="en-US" sz="1600" b="1" dirty="0"/>
              <a:t>Purpose: Facilitates analysis of launch outcomes for varying payload masses.</a:t>
            </a:r>
          </a:p>
          <a:p>
            <a:pPr>
              <a:buFont typeface="Arial" panose="020B0604020202020204" pitchFamily="34" charset="0"/>
              <a:buChar char="•"/>
            </a:pPr>
            <a:r>
              <a:rPr lang="en-US" sz="1600" b="1" dirty="0"/>
              <a:t>Scatter Plot:</a:t>
            </a:r>
          </a:p>
          <a:p>
            <a:pPr marL="742950" lvl="1" indent="-285750">
              <a:buFont typeface="Arial" panose="020B0604020202020204" pitchFamily="34" charset="0"/>
              <a:buChar char="•"/>
            </a:pPr>
            <a:r>
              <a:rPr lang="en-US" sz="1600" b="1" dirty="0"/>
              <a:t>Shows the correlation between payload mass and success rate for different booster versions.</a:t>
            </a:r>
          </a:p>
          <a:p>
            <a:pPr marL="742950" lvl="1" indent="-285750">
              <a:buFont typeface="Arial" panose="020B0604020202020204" pitchFamily="34" charset="0"/>
              <a:buChar char="•"/>
            </a:pPr>
            <a:r>
              <a:rPr lang="en-US" sz="1600" b="1" dirty="0"/>
              <a:t>Purpose: Highlights how payload influences launch success rates.</a:t>
            </a:r>
          </a:p>
          <a:p>
            <a:endParaRPr lang="en-US" sz="1600" b="1"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70014"/>
            <a:ext cx="9745589" cy="5132386"/>
          </a:xfrm>
          <a:prstGeom prst="rect">
            <a:avLst/>
          </a:prstGeom>
        </p:spPr>
        <p:txBody>
          <a:bodyPr>
            <a:noAutofit/>
          </a:bodyPr>
          <a:lstStyle/>
          <a:p>
            <a:pPr marL="0" indent="0">
              <a:lnSpc>
                <a:spcPct val="100000"/>
              </a:lnSpc>
              <a:spcBef>
                <a:spcPts val="1400"/>
              </a:spcBef>
              <a:buNone/>
            </a:pPr>
            <a:r>
              <a:rPr lang="en-US" sz="1600" b="1" i="1" u="sng" dirty="0">
                <a:solidFill>
                  <a:schemeClr val="accent3">
                    <a:lumMod val="25000"/>
                  </a:schemeClr>
                </a:solidFill>
              </a:rPr>
              <a:t>Model Development Process</a:t>
            </a:r>
          </a:p>
          <a:p>
            <a:pPr>
              <a:lnSpc>
                <a:spcPct val="100000"/>
              </a:lnSpc>
              <a:spcBef>
                <a:spcPts val="1400"/>
              </a:spcBef>
            </a:pPr>
            <a:r>
              <a:rPr lang="en-US" sz="1600" b="1" dirty="0">
                <a:solidFill>
                  <a:schemeClr val="accent3">
                    <a:lumMod val="25000"/>
                  </a:schemeClr>
                </a:solidFill>
              </a:rPr>
              <a:t>Key Steps:</a:t>
            </a:r>
          </a:p>
          <a:p>
            <a:pPr>
              <a:lnSpc>
                <a:spcPct val="100000"/>
              </a:lnSpc>
              <a:spcBef>
                <a:spcPts val="1400"/>
              </a:spcBef>
            </a:pPr>
            <a:r>
              <a:rPr lang="en-US" sz="1600" b="1" dirty="0">
                <a:solidFill>
                  <a:schemeClr val="accent3">
                    <a:lumMod val="25000"/>
                  </a:schemeClr>
                </a:solidFill>
              </a:rPr>
              <a:t>Data Preparation:</a:t>
            </a:r>
          </a:p>
          <a:p>
            <a:pPr>
              <a:lnSpc>
                <a:spcPct val="100000"/>
              </a:lnSpc>
              <a:spcBef>
                <a:spcPts val="1400"/>
              </a:spcBef>
            </a:pPr>
            <a:r>
              <a:rPr lang="en-US" sz="1600" b="1" dirty="0">
                <a:solidFill>
                  <a:schemeClr val="accent3">
                    <a:lumMod val="25000"/>
                  </a:schemeClr>
                </a:solidFill>
              </a:rPr>
              <a:t>Standardized features using </a:t>
            </a:r>
            <a:r>
              <a:rPr lang="en-US" sz="1600" b="1" dirty="0" err="1">
                <a:solidFill>
                  <a:schemeClr val="accent3">
                    <a:lumMod val="25000"/>
                  </a:schemeClr>
                </a:solidFill>
              </a:rPr>
              <a:t>StandardScaler</a:t>
            </a:r>
            <a:r>
              <a:rPr lang="en-US" sz="1600" b="1" dirty="0">
                <a:solidFill>
                  <a:schemeClr val="accent3">
                    <a:lumMod val="25000"/>
                  </a:schemeClr>
                </a:solidFill>
              </a:rPr>
              <a:t>.</a:t>
            </a:r>
          </a:p>
          <a:p>
            <a:pPr>
              <a:lnSpc>
                <a:spcPct val="100000"/>
              </a:lnSpc>
              <a:spcBef>
                <a:spcPts val="1400"/>
              </a:spcBef>
            </a:pPr>
            <a:r>
              <a:rPr lang="en-US" sz="1600" b="1" dirty="0">
                <a:solidFill>
                  <a:schemeClr val="accent3">
                    <a:lumMod val="25000"/>
                  </a:schemeClr>
                </a:solidFill>
              </a:rPr>
              <a:t>Split the dataset into training and testing sets using </a:t>
            </a:r>
            <a:r>
              <a:rPr lang="en-US" sz="1600" b="1" dirty="0" err="1">
                <a:solidFill>
                  <a:schemeClr val="accent3">
                    <a:lumMod val="25000"/>
                  </a:schemeClr>
                </a:solidFill>
              </a:rPr>
              <a:t>train_test_split</a:t>
            </a:r>
            <a:r>
              <a:rPr lang="en-US" sz="1600" b="1" dirty="0">
                <a:solidFill>
                  <a:schemeClr val="accent3">
                    <a:lumMod val="25000"/>
                  </a:schemeClr>
                </a:solidFill>
              </a:rPr>
              <a:t>.</a:t>
            </a:r>
          </a:p>
          <a:p>
            <a:pPr marL="0" indent="0">
              <a:lnSpc>
                <a:spcPct val="100000"/>
              </a:lnSpc>
              <a:spcBef>
                <a:spcPts val="1400"/>
              </a:spcBef>
              <a:buNone/>
            </a:pPr>
            <a:r>
              <a:rPr lang="en-US" sz="1600" b="1" i="1" u="sng" dirty="0">
                <a:solidFill>
                  <a:schemeClr val="accent3">
                    <a:lumMod val="25000"/>
                  </a:schemeClr>
                </a:solidFill>
              </a:rPr>
              <a:t>Model Selection and Training:</a:t>
            </a:r>
          </a:p>
          <a:p>
            <a:pPr>
              <a:lnSpc>
                <a:spcPct val="100000"/>
              </a:lnSpc>
              <a:spcBef>
                <a:spcPts val="1400"/>
              </a:spcBef>
            </a:pPr>
            <a:r>
              <a:rPr lang="en-US" sz="1600" b="1" dirty="0">
                <a:solidFill>
                  <a:schemeClr val="accent3">
                    <a:lumMod val="25000"/>
                  </a:schemeClr>
                </a:solidFill>
              </a:rPr>
              <a:t>Built multiple models: Logistic Regression, Support Vector Machines (SVM), Decision Tree, and K-Nearest Neighbors (KNN).</a:t>
            </a:r>
          </a:p>
          <a:p>
            <a:pPr>
              <a:lnSpc>
                <a:spcPct val="100000"/>
              </a:lnSpc>
              <a:spcBef>
                <a:spcPts val="1400"/>
              </a:spcBef>
            </a:pPr>
            <a:r>
              <a:rPr lang="en-US" sz="1600" b="1" dirty="0">
                <a:solidFill>
                  <a:schemeClr val="accent3">
                    <a:lumMod val="25000"/>
                  </a:schemeClr>
                </a:solidFill>
              </a:rPr>
              <a:t>Applied </a:t>
            </a:r>
            <a:r>
              <a:rPr lang="en-US" sz="1600" b="1" dirty="0" err="1">
                <a:solidFill>
                  <a:schemeClr val="accent3">
                    <a:lumMod val="25000"/>
                  </a:schemeClr>
                </a:solidFill>
              </a:rPr>
              <a:t>GridSearchCV</a:t>
            </a:r>
            <a:r>
              <a:rPr lang="en-US" sz="1600" b="1" dirty="0">
                <a:solidFill>
                  <a:schemeClr val="accent3">
                    <a:lumMod val="25000"/>
                  </a:schemeClr>
                </a:solidFill>
              </a:rPr>
              <a:t> with 10-fold cross-validation to find optimal hyperparameters.</a:t>
            </a:r>
          </a:p>
          <a:p>
            <a:pPr marL="0" indent="0">
              <a:lnSpc>
                <a:spcPct val="100000"/>
              </a:lnSpc>
              <a:spcBef>
                <a:spcPts val="1400"/>
              </a:spcBef>
              <a:buNone/>
            </a:pPr>
            <a:r>
              <a:rPr lang="en-US" sz="1600" b="1" i="1" u="sng" dirty="0">
                <a:solidFill>
                  <a:schemeClr val="accent3">
                    <a:lumMod val="25000"/>
                  </a:schemeClr>
                </a:solidFill>
              </a:rPr>
              <a:t>Evaluation:</a:t>
            </a:r>
          </a:p>
          <a:p>
            <a:pPr>
              <a:lnSpc>
                <a:spcPct val="100000"/>
              </a:lnSpc>
              <a:spcBef>
                <a:spcPts val="1400"/>
              </a:spcBef>
            </a:pPr>
            <a:r>
              <a:rPr lang="en-US" sz="1600" b="1" dirty="0">
                <a:solidFill>
                  <a:schemeClr val="accent3">
                    <a:lumMod val="25000"/>
                  </a:schemeClr>
                </a:solidFill>
              </a:rPr>
              <a:t>Assessed models using accuracy, F1-score, and Jaccard index on the test set.</a:t>
            </a:r>
          </a:p>
          <a:p>
            <a:pPr>
              <a:lnSpc>
                <a:spcPct val="100000"/>
              </a:lnSpc>
              <a:spcBef>
                <a:spcPts val="1400"/>
              </a:spcBef>
            </a:pPr>
            <a:r>
              <a:rPr lang="en-US" sz="1600" b="1" dirty="0">
                <a:solidFill>
                  <a:schemeClr val="accent3">
                    <a:lumMod val="25000"/>
                  </a:schemeClr>
                </a:solidFill>
              </a:rPr>
              <a:t>Examined confusion matrices to evaluate false positives and negatives.</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D37BAAD6-43B1-C1A3-FD88-1D30BA5E768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EDCC31-8A83-8EFB-DB5A-9BD689FB8485}"/>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CF7B3DA0-261B-618A-8919-CDF5572F11DD}"/>
              </a:ext>
            </a:extLst>
          </p:cNvPr>
          <p:cNvSpPr>
            <a:spLocks noGrp="1"/>
          </p:cNvSpPr>
          <p:nvPr>
            <p:ph idx="4294967295"/>
          </p:nvPr>
        </p:nvSpPr>
        <p:spPr>
          <a:xfrm>
            <a:off x="770011" y="1380967"/>
            <a:ext cx="9745589" cy="4351338"/>
          </a:xfrm>
          <a:prstGeom prst="rect">
            <a:avLst/>
          </a:prstGeom>
        </p:spPr>
        <p:txBody>
          <a:bodyPr>
            <a:noAutofit/>
          </a:bodyPr>
          <a:lstStyle/>
          <a:p>
            <a:pPr marL="0" indent="0">
              <a:lnSpc>
                <a:spcPct val="100000"/>
              </a:lnSpc>
              <a:spcBef>
                <a:spcPts val="1400"/>
              </a:spcBef>
              <a:buNone/>
            </a:pPr>
            <a:r>
              <a:rPr lang="en-US" sz="1600" b="1" i="1" u="sng" dirty="0">
                <a:solidFill>
                  <a:schemeClr val="accent3">
                    <a:lumMod val="25000"/>
                  </a:schemeClr>
                </a:solidFill>
              </a:rPr>
              <a:t>Improvement:</a:t>
            </a:r>
          </a:p>
          <a:p>
            <a:pPr>
              <a:lnSpc>
                <a:spcPct val="100000"/>
              </a:lnSpc>
              <a:spcBef>
                <a:spcPts val="1400"/>
              </a:spcBef>
            </a:pPr>
            <a:r>
              <a:rPr lang="en-US" sz="1600" b="1" dirty="0">
                <a:solidFill>
                  <a:schemeClr val="accent3">
                    <a:lumMod val="25000"/>
                  </a:schemeClr>
                </a:solidFill>
              </a:rPr>
              <a:t>Tuned hyperparameters and re-evaluated models for better performance.</a:t>
            </a:r>
          </a:p>
          <a:p>
            <a:pPr marL="0" indent="0">
              <a:lnSpc>
                <a:spcPct val="100000"/>
              </a:lnSpc>
              <a:spcBef>
                <a:spcPts val="1400"/>
              </a:spcBef>
              <a:buNone/>
            </a:pPr>
            <a:r>
              <a:rPr lang="en-US" sz="1600" b="1" i="1" u="sng" dirty="0">
                <a:solidFill>
                  <a:schemeClr val="accent3">
                    <a:lumMod val="25000"/>
                  </a:schemeClr>
                </a:solidFill>
              </a:rPr>
              <a:t>Best Model Selection:</a:t>
            </a:r>
          </a:p>
          <a:p>
            <a:pPr>
              <a:lnSpc>
                <a:spcPct val="100000"/>
              </a:lnSpc>
              <a:spcBef>
                <a:spcPts val="1400"/>
              </a:spcBef>
            </a:pPr>
            <a:r>
              <a:rPr lang="en-US" sz="1600" b="1" dirty="0">
                <a:solidFill>
                  <a:schemeClr val="accent3">
                    <a:lumMod val="25000"/>
                  </a:schemeClr>
                </a:solidFill>
              </a:rPr>
              <a:t>Identified the Decision Tree as the best-performing model due to its highest accuracy and F1-score.</a:t>
            </a:r>
            <a:endParaRPr lang="en-US" sz="1600" b="1" dirty="0"/>
          </a:p>
        </p:txBody>
      </p:sp>
      <p:sp>
        <p:nvSpPr>
          <p:cNvPr id="3" name="Title 1">
            <a:extLst>
              <a:ext uri="{FF2B5EF4-FFF2-40B4-BE49-F238E27FC236}">
                <a16:creationId xmlns:a16="http://schemas.microsoft.com/office/drawing/2014/main" id="{C3DD1579-652C-7E26-F530-6C4919B80BE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3598176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A68135E2-05D8-F09E-2515-1549F193ED2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93D4E6-6ABE-805E-2FAA-7F3E8ADCD3F8}"/>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F8B3891E-13D3-D87E-0B0C-332012F6351E}"/>
              </a:ext>
            </a:extLst>
          </p:cNvPr>
          <p:cNvSpPr>
            <a:spLocks noGrp="1"/>
          </p:cNvSpPr>
          <p:nvPr>
            <p:ph idx="4294967295"/>
          </p:nvPr>
        </p:nvSpPr>
        <p:spPr>
          <a:xfrm>
            <a:off x="841131" y="1253330"/>
            <a:ext cx="10444480" cy="5604669"/>
          </a:xfrm>
          <a:prstGeom prst="rect">
            <a:avLst/>
          </a:prstGeom>
        </p:spPr>
        <p:txBody>
          <a:bodyPr>
            <a:noAutofit/>
          </a:bodyPr>
          <a:lstStyle/>
          <a:p>
            <a:pPr marL="0" indent="0" algn="ctr">
              <a:lnSpc>
                <a:spcPct val="100000"/>
              </a:lnSpc>
              <a:spcBef>
                <a:spcPts val="1400"/>
              </a:spcBef>
              <a:buNone/>
            </a:pPr>
            <a:r>
              <a:rPr lang="en-US" sz="1300" b="1" dirty="0">
                <a:solidFill>
                  <a:schemeClr val="accent3">
                    <a:lumMod val="25000"/>
                  </a:schemeClr>
                </a:solidFill>
              </a:rPr>
              <a:t>Start</a:t>
            </a:r>
          </a:p>
          <a:p>
            <a:pPr marL="0" indent="0" algn="ctr">
              <a:lnSpc>
                <a:spcPct val="100000"/>
              </a:lnSpc>
              <a:spcBef>
                <a:spcPts val="1400"/>
              </a:spcBef>
              <a:buNone/>
            </a:pPr>
            <a:r>
              <a:rPr lang="en-US" sz="1300" b="1" dirty="0">
                <a:solidFill>
                  <a:schemeClr val="accent3">
                    <a:lumMod val="25000"/>
                  </a:schemeClr>
                </a:solidFill>
              </a:rPr>
              <a:t> ↓</a:t>
            </a:r>
          </a:p>
          <a:p>
            <a:pPr marL="0" indent="0" algn="ctr">
              <a:lnSpc>
                <a:spcPct val="100000"/>
              </a:lnSpc>
              <a:spcBef>
                <a:spcPts val="1400"/>
              </a:spcBef>
              <a:buNone/>
            </a:pPr>
            <a:r>
              <a:rPr lang="en-US" sz="1300" b="1" dirty="0">
                <a:solidFill>
                  <a:schemeClr val="accent3">
                    <a:lumMod val="25000"/>
                  </a:schemeClr>
                </a:solidFill>
              </a:rPr>
              <a:t>Prepare Data (</a:t>
            </a:r>
            <a:r>
              <a:rPr lang="en-US" sz="1300" b="1" dirty="0" err="1">
                <a:solidFill>
                  <a:schemeClr val="accent3">
                    <a:lumMod val="25000"/>
                  </a:schemeClr>
                </a:solidFill>
              </a:rPr>
              <a:t>StandardScaler</a:t>
            </a:r>
            <a:r>
              <a:rPr lang="en-US" sz="1300" b="1" dirty="0">
                <a:solidFill>
                  <a:schemeClr val="accent3">
                    <a:lumMod val="25000"/>
                  </a:schemeClr>
                </a:solidFill>
              </a:rPr>
              <a:t>, Train-Test Split)</a:t>
            </a:r>
          </a:p>
          <a:p>
            <a:pPr marL="0" indent="0" algn="ctr">
              <a:lnSpc>
                <a:spcPct val="100000"/>
              </a:lnSpc>
              <a:spcBef>
                <a:spcPts val="1400"/>
              </a:spcBef>
              <a:buNone/>
            </a:pPr>
            <a:r>
              <a:rPr lang="en-US" sz="1300" b="1" dirty="0">
                <a:solidFill>
                  <a:schemeClr val="accent3">
                    <a:lumMod val="25000"/>
                  </a:schemeClr>
                </a:solidFill>
              </a:rPr>
              <a:t>  ↓</a:t>
            </a:r>
          </a:p>
          <a:p>
            <a:pPr marL="0" indent="0" algn="ctr">
              <a:lnSpc>
                <a:spcPct val="100000"/>
              </a:lnSpc>
              <a:spcBef>
                <a:spcPts val="1400"/>
              </a:spcBef>
              <a:buNone/>
            </a:pPr>
            <a:r>
              <a:rPr lang="en-US" sz="1300" b="1" dirty="0">
                <a:solidFill>
                  <a:schemeClr val="accent3">
                    <a:lumMod val="25000"/>
                  </a:schemeClr>
                </a:solidFill>
              </a:rPr>
              <a:t>Train Models (</a:t>
            </a:r>
            <a:r>
              <a:rPr lang="en-US" sz="1300" b="1" dirty="0" err="1">
                <a:solidFill>
                  <a:schemeClr val="accent3">
                    <a:lumMod val="25000"/>
                  </a:schemeClr>
                </a:solidFill>
              </a:rPr>
              <a:t>LogReg</a:t>
            </a:r>
            <a:r>
              <a:rPr lang="en-US" sz="1300" b="1" dirty="0">
                <a:solidFill>
                  <a:schemeClr val="accent3">
                    <a:lumMod val="25000"/>
                  </a:schemeClr>
                </a:solidFill>
              </a:rPr>
              <a:t>, SVM, Decision Tree, KNN)</a:t>
            </a:r>
          </a:p>
          <a:p>
            <a:pPr marL="0" indent="0" algn="ctr">
              <a:lnSpc>
                <a:spcPct val="100000"/>
              </a:lnSpc>
              <a:spcBef>
                <a:spcPts val="1400"/>
              </a:spcBef>
              <a:buNone/>
            </a:pPr>
            <a:r>
              <a:rPr lang="en-US" sz="1300" b="1" dirty="0">
                <a:solidFill>
                  <a:schemeClr val="accent3">
                    <a:lumMod val="25000"/>
                  </a:schemeClr>
                </a:solidFill>
              </a:rPr>
              <a:t>  ↓</a:t>
            </a:r>
          </a:p>
          <a:p>
            <a:pPr marL="0" indent="0" algn="ctr">
              <a:lnSpc>
                <a:spcPct val="100000"/>
              </a:lnSpc>
              <a:spcBef>
                <a:spcPts val="1400"/>
              </a:spcBef>
              <a:buNone/>
            </a:pPr>
            <a:r>
              <a:rPr lang="en-US" sz="1300" b="1" dirty="0">
                <a:solidFill>
                  <a:schemeClr val="accent3">
                    <a:lumMod val="25000"/>
                  </a:schemeClr>
                </a:solidFill>
              </a:rPr>
              <a:t>Hyperparameter Tuning with </a:t>
            </a:r>
            <a:r>
              <a:rPr lang="en-US" sz="1300" b="1" dirty="0" err="1">
                <a:solidFill>
                  <a:schemeClr val="accent3">
                    <a:lumMod val="25000"/>
                  </a:schemeClr>
                </a:solidFill>
              </a:rPr>
              <a:t>GridSearchCV</a:t>
            </a:r>
            <a:endParaRPr lang="en-US" sz="1300" b="1" dirty="0">
              <a:solidFill>
                <a:schemeClr val="accent3">
                  <a:lumMod val="25000"/>
                </a:schemeClr>
              </a:solidFill>
            </a:endParaRPr>
          </a:p>
          <a:p>
            <a:pPr marL="0" indent="0" algn="ctr">
              <a:lnSpc>
                <a:spcPct val="100000"/>
              </a:lnSpc>
              <a:spcBef>
                <a:spcPts val="1400"/>
              </a:spcBef>
              <a:buNone/>
            </a:pPr>
            <a:r>
              <a:rPr lang="en-US" sz="1300" b="1" dirty="0">
                <a:solidFill>
                  <a:schemeClr val="accent3">
                    <a:lumMod val="25000"/>
                  </a:schemeClr>
                </a:solidFill>
              </a:rPr>
              <a:t>  ↓</a:t>
            </a:r>
          </a:p>
          <a:p>
            <a:pPr marL="0" indent="0" algn="ctr">
              <a:lnSpc>
                <a:spcPct val="100000"/>
              </a:lnSpc>
              <a:spcBef>
                <a:spcPts val="1400"/>
              </a:spcBef>
              <a:buNone/>
            </a:pPr>
            <a:r>
              <a:rPr lang="en-US" sz="1300" b="1" dirty="0">
                <a:solidFill>
                  <a:schemeClr val="accent3">
                    <a:lumMod val="25000"/>
                  </a:schemeClr>
                </a:solidFill>
              </a:rPr>
              <a:t>Evaluate Models (Accuracy, F1-Score, Jaccard Index)</a:t>
            </a:r>
          </a:p>
          <a:p>
            <a:pPr marL="0" indent="0" algn="ctr">
              <a:lnSpc>
                <a:spcPct val="100000"/>
              </a:lnSpc>
              <a:spcBef>
                <a:spcPts val="1400"/>
              </a:spcBef>
              <a:buNone/>
            </a:pPr>
            <a:r>
              <a:rPr lang="en-US" sz="1300" b="1" dirty="0">
                <a:solidFill>
                  <a:schemeClr val="accent3">
                    <a:lumMod val="25000"/>
                  </a:schemeClr>
                </a:solidFill>
              </a:rPr>
              <a:t>  ↓</a:t>
            </a:r>
          </a:p>
          <a:p>
            <a:pPr marL="0" indent="0" algn="ctr">
              <a:lnSpc>
                <a:spcPct val="100000"/>
              </a:lnSpc>
              <a:spcBef>
                <a:spcPts val="1400"/>
              </a:spcBef>
              <a:buNone/>
            </a:pPr>
            <a:r>
              <a:rPr lang="en-US" sz="1300" b="1" dirty="0">
                <a:solidFill>
                  <a:schemeClr val="accent3">
                    <a:lumMod val="25000"/>
                  </a:schemeClr>
                </a:solidFill>
              </a:rPr>
              <a:t>Compare Performance</a:t>
            </a:r>
          </a:p>
          <a:p>
            <a:pPr marL="0" indent="0" algn="ctr">
              <a:lnSpc>
                <a:spcPct val="100000"/>
              </a:lnSpc>
              <a:spcBef>
                <a:spcPts val="1400"/>
              </a:spcBef>
              <a:buNone/>
            </a:pPr>
            <a:r>
              <a:rPr lang="en-US" sz="1300" b="1" dirty="0">
                <a:solidFill>
                  <a:schemeClr val="accent3">
                    <a:lumMod val="25000"/>
                  </a:schemeClr>
                </a:solidFill>
              </a:rPr>
              <a:t>  ↓</a:t>
            </a:r>
          </a:p>
          <a:p>
            <a:pPr marL="0" indent="0" algn="ctr">
              <a:lnSpc>
                <a:spcPct val="100000"/>
              </a:lnSpc>
              <a:spcBef>
                <a:spcPts val="1400"/>
              </a:spcBef>
              <a:buNone/>
            </a:pPr>
            <a:r>
              <a:rPr lang="en-US" sz="1300" b="1" dirty="0">
                <a:solidFill>
                  <a:schemeClr val="accent3">
                    <a:lumMod val="25000"/>
                  </a:schemeClr>
                </a:solidFill>
              </a:rPr>
              <a:t>Select Best Model (Decision Tree)</a:t>
            </a:r>
          </a:p>
          <a:p>
            <a:pPr marL="0" indent="0" algn="ctr">
              <a:lnSpc>
                <a:spcPct val="100000"/>
              </a:lnSpc>
              <a:spcBef>
                <a:spcPts val="1400"/>
              </a:spcBef>
              <a:buNone/>
            </a:pPr>
            <a:r>
              <a:rPr lang="en-US" sz="1300" b="1" dirty="0">
                <a:solidFill>
                  <a:schemeClr val="accent3">
                    <a:lumMod val="25000"/>
                  </a:schemeClr>
                </a:solidFill>
              </a:rPr>
              <a:t>  ↓</a:t>
            </a:r>
          </a:p>
          <a:p>
            <a:pPr marL="0" indent="0" algn="ctr">
              <a:lnSpc>
                <a:spcPct val="100000"/>
              </a:lnSpc>
              <a:spcBef>
                <a:spcPts val="1400"/>
              </a:spcBef>
              <a:buNone/>
            </a:pPr>
            <a:r>
              <a:rPr lang="en-US" sz="1300" b="1" dirty="0">
                <a:solidFill>
                  <a:schemeClr val="accent3">
                    <a:lumMod val="25000"/>
                  </a:schemeClr>
                </a:solidFill>
              </a:rPr>
              <a:t>End</a:t>
            </a:r>
          </a:p>
        </p:txBody>
      </p:sp>
      <p:sp>
        <p:nvSpPr>
          <p:cNvPr id="3" name="Title 1">
            <a:extLst>
              <a:ext uri="{FF2B5EF4-FFF2-40B4-BE49-F238E27FC236}">
                <a16:creationId xmlns:a16="http://schemas.microsoft.com/office/drawing/2014/main" id="{1CC4B443-14FC-79EA-5D98-445FD1EDB07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23003260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493520"/>
            <a:ext cx="10842869" cy="49336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b="1" dirty="0">
                <a:solidFill>
                  <a:schemeClr val="accent3">
                    <a:lumMod val="25000"/>
                  </a:schemeClr>
                </a:solidFill>
                <a:latin typeface="+mn-lt"/>
              </a:rPr>
              <a:t>Flight Number vs. Launch Site:</a:t>
            </a:r>
          </a:p>
          <a:p>
            <a:pPr>
              <a:lnSpc>
                <a:spcPct val="100000"/>
              </a:lnSpc>
              <a:spcBef>
                <a:spcPts val="1400"/>
              </a:spcBef>
            </a:pPr>
            <a:r>
              <a:rPr lang="en-US" sz="1400" b="1" dirty="0">
                <a:solidFill>
                  <a:schemeClr val="accent3">
                    <a:lumMod val="25000"/>
                  </a:schemeClr>
                </a:solidFill>
                <a:latin typeface="+mn-lt"/>
              </a:rPr>
              <a:t>Early flights mostly failed, while later ones showed high success.</a:t>
            </a:r>
          </a:p>
          <a:p>
            <a:pPr>
              <a:lnSpc>
                <a:spcPct val="100000"/>
              </a:lnSpc>
              <a:spcBef>
                <a:spcPts val="1400"/>
              </a:spcBef>
            </a:pPr>
            <a:r>
              <a:rPr lang="en-US" sz="1400" b="1" dirty="0">
                <a:solidFill>
                  <a:schemeClr val="accent3">
                    <a:lumMod val="25000"/>
                  </a:schemeClr>
                </a:solidFill>
                <a:latin typeface="+mn-lt"/>
              </a:rPr>
              <a:t>Launch sites like KSC LC-39A and VAFB SLC-4E had higher success rates.</a:t>
            </a:r>
          </a:p>
          <a:p>
            <a:pPr>
              <a:lnSpc>
                <a:spcPct val="100000"/>
              </a:lnSpc>
              <a:spcBef>
                <a:spcPts val="1400"/>
              </a:spcBef>
            </a:pPr>
            <a:endParaRPr lang="en-US" sz="1400" b="1" dirty="0">
              <a:solidFill>
                <a:schemeClr val="accent3">
                  <a:lumMod val="25000"/>
                </a:schemeClr>
              </a:solidFill>
              <a:latin typeface="+mn-lt"/>
            </a:endParaRPr>
          </a:p>
          <a:p>
            <a:pPr marL="0" indent="0">
              <a:lnSpc>
                <a:spcPct val="100000"/>
              </a:lnSpc>
              <a:spcBef>
                <a:spcPts val="1400"/>
              </a:spcBef>
              <a:buNone/>
            </a:pPr>
            <a:r>
              <a:rPr lang="en-US" sz="1400" b="1" dirty="0">
                <a:solidFill>
                  <a:schemeClr val="accent3">
                    <a:lumMod val="25000"/>
                  </a:schemeClr>
                </a:solidFill>
                <a:latin typeface="+mn-lt"/>
              </a:rPr>
              <a:t>Payload Mass vs. Launch Site:</a:t>
            </a:r>
          </a:p>
          <a:p>
            <a:pPr>
              <a:lnSpc>
                <a:spcPct val="100000"/>
              </a:lnSpc>
              <a:spcBef>
                <a:spcPts val="1400"/>
              </a:spcBef>
            </a:pPr>
            <a:r>
              <a:rPr lang="en-US" sz="1400" b="1" dirty="0">
                <a:solidFill>
                  <a:schemeClr val="accent3">
                    <a:lumMod val="25000"/>
                  </a:schemeClr>
                </a:solidFill>
                <a:latin typeface="+mn-lt"/>
              </a:rPr>
              <a:t>Higher payload mass correlated with higher success rates.</a:t>
            </a:r>
          </a:p>
          <a:p>
            <a:pPr>
              <a:lnSpc>
                <a:spcPct val="100000"/>
              </a:lnSpc>
              <a:spcBef>
                <a:spcPts val="1400"/>
              </a:spcBef>
            </a:pPr>
            <a:r>
              <a:rPr lang="en-US" sz="1400" b="1" dirty="0">
                <a:solidFill>
                  <a:schemeClr val="accent3">
                    <a:lumMod val="25000"/>
                  </a:schemeClr>
                </a:solidFill>
                <a:latin typeface="+mn-lt"/>
              </a:rPr>
              <a:t>KSC LC-39A had a 100% success rate for payloads under 5500 kg.</a:t>
            </a:r>
          </a:p>
          <a:p>
            <a:pPr marL="0" indent="0">
              <a:lnSpc>
                <a:spcPct val="100000"/>
              </a:lnSpc>
              <a:spcBef>
                <a:spcPts val="1400"/>
              </a:spcBef>
              <a:buNone/>
            </a:pPr>
            <a:endParaRPr lang="en-US" sz="1400" b="1" dirty="0">
              <a:solidFill>
                <a:schemeClr val="accent3">
                  <a:lumMod val="25000"/>
                </a:schemeClr>
              </a:solidFill>
              <a:latin typeface="+mn-lt"/>
            </a:endParaRPr>
          </a:p>
          <a:p>
            <a:pPr>
              <a:lnSpc>
                <a:spcPct val="100000"/>
              </a:lnSpc>
              <a:spcBef>
                <a:spcPts val="1400"/>
              </a:spcBef>
            </a:pPr>
            <a:r>
              <a:rPr lang="en-US" sz="1400" b="1" dirty="0">
                <a:solidFill>
                  <a:schemeClr val="accent3">
                    <a:lumMod val="25000"/>
                  </a:schemeClr>
                </a:solidFill>
                <a:latin typeface="+mn-lt"/>
              </a:rPr>
              <a:t>Success Rate vs. Orbit Type:</a:t>
            </a:r>
          </a:p>
          <a:p>
            <a:pPr>
              <a:lnSpc>
                <a:spcPct val="100000"/>
              </a:lnSpc>
              <a:spcBef>
                <a:spcPts val="1400"/>
              </a:spcBef>
            </a:pPr>
            <a:r>
              <a:rPr lang="en-US" sz="1400" b="1" dirty="0">
                <a:solidFill>
                  <a:schemeClr val="accent3">
                    <a:lumMod val="25000"/>
                  </a:schemeClr>
                </a:solidFill>
                <a:latin typeface="+mn-lt"/>
              </a:rPr>
              <a:t>Orbits like GEO, SSO, and ES-L1 had 100% success rates, while SO had 0%.</a:t>
            </a:r>
          </a:p>
          <a:p>
            <a:pPr>
              <a:lnSpc>
                <a:spcPct val="100000"/>
              </a:lnSpc>
              <a:spcBef>
                <a:spcPts val="1400"/>
              </a:spcBef>
            </a:pPr>
            <a:endParaRPr lang="en-US" sz="1400" b="1" dirty="0">
              <a:solidFill>
                <a:schemeClr val="accent3">
                  <a:lumMod val="25000"/>
                </a:schemeClr>
              </a:solidFill>
              <a:latin typeface="+mn-lt"/>
            </a:endParaRPr>
          </a:p>
          <a:p>
            <a:pPr>
              <a:lnSpc>
                <a:spcPct val="100000"/>
              </a:lnSpc>
              <a:spcBef>
                <a:spcPts val="1400"/>
              </a:spcBef>
            </a:pPr>
            <a:r>
              <a:rPr lang="en-US" sz="1400" b="1" dirty="0">
                <a:solidFill>
                  <a:schemeClr val="accent3">
                    <a:lumMod val="25000"/>
                  </a:schemeClr>
                </a:solidFill>
                <a:latin typeface="+mn-lt"/>
              </a:rPr>
              <a:t>Yearly Success Rate Trend:</a:t>
            </a:r>
          </a:p>
          <a:p>
            <a:pPr>
              <a:lnSpc>
                <a:spcPct val="100000"/>
              </a:lnSpc>
              <a:spcBef>
                <a:spcPts val="1400"/>
              </a:spcBef>
            </a:pPr>
            <a:r>
              <a:rPr lang="en-US" sz="1400" b="1" dirty="0">
                <a:solidFill>
                  <a:schemeClr val="accent3">
                    <a:lumMod val="25000"/>
                  </a:schemeClr>
                </a:solidFill>
                <a:latin typeface="+mn-lt"/>
              </a:rPr>
              <a:t>Launch success rates increased consistently from 2013 to 2020.</a:t>
            </a:r>
          </a:p>
          <a:p>
            <a:pPr>
              <a:lnSpc>
                <a:spcPct val="100000"/>
              </a:lnSpc>
              <a:spcBef>
                <a:spcPts val="1400"/>
              </a:spcBef>
            </a:pPr>
            <a:endParaRPr lang="en-US" sz="1400" b="1" dirty="0">
              <a:solidFill>
                <a:schemeClr val="accent3">
                  <a:lumMod val="25000"/>
                </a:schemeClr>
              </a:solidFill>
              <a:latin typeface="+mn-lt"/>
            </a:endParaRPr>
          </a:p>
          <a:p>
            <a:pPr>
              <a:lnSpc>
                <a:spcPct val="100000"/>
              </a:lnSpc>
              <a:spcBef>
                <a:spcPts val="1400"/>
              </a:spcBef>
            </a:pPr>
            <a:r>
              <a:rPr lang="en-US" sz="1400" b="1" dirty="0">
                <a:solidFill>
                  <a:schemeClr val="accent3">
                    <a:lumMod val="25000"/>
                  </a:schemeClr>
                </a:solidFill>
                <a:latin typeface="+mn-lt"/>
              </a:rPr>
              <a:t>5. **Orbit Type Insights:**</a:t>
            </a:r>
          </a:p>
          <a:p>
            <a:pPr>
              <a:lnSpc>
                <a:spcPct val="100000"/>
              </a:lnSpc>
              <a:spcBef>
                <a:spcPts val="1400"/>
              </a:spcBef>
            </a:pPr>
            <a:r>
              <a:rPr lang="en-US" sz="1400" b="1" dirty="0">
                <a:solidFill>
                  <a:schemeClr val="accent3">
                    <a:lumMod val="25000"/>
                  </a:schemeClr>
                </a:solidFill>
                <a:latin typeface="+mn-lt"/>
              </a:rPr>
              <a:t>   - Heavy payloads negatively affected GTO success but positively impacted LEO and ISS.</a:t>
            </a:r>
          </a:p>
          <a:p>
            <a:pPr>
              <a:lnSpc>
                <a:spcPct val="100000"/>
              </a:lnSpc>
              <a:spcBef>
                <a:spcPts val="1400"/>
              </a:spcBef>
            </a:pPr>
            <a:endParaRPr lang="en-US" sz="1400" b="1" dirty="0">
              <a:solidFill>
                <a:schemeClr val="accent3">
                  <a:lumMod val="25000"/>
                </a:schemeClr>
              </a:solidFill>
              <a:latin typeface="+mn-lt"/>
            </a:endParaRPr>
          </a:p>
          <a:p>
            <a:pPr>
              <a:lnSpc>
                <a:spcPct val="100000"/>
              </a:lnSpc>
              <a:spcBef>
                <a:spcPts val="1400"/>
              </a:spcBef>
            </a:pPr>
            <a:r>
              <a:rPr lang="en-US" sz="1400" b="1" dirty="0">
                <a:solidFill>
                  <a:schemeClr val="accent3">
                    <a:lumMod val="25000"/>
                  </a:schemeClr>
                </a:solidFill>
                <a:latin typeface="+mn-lt"/>
              </a:rPr>
              <a:t>---</a:t>
            </a:r>
          </a:p>
          <a:p>
            <a:pPr>
              <a:lnSpc>
                <a:spcPct val="100000"/>
              </a:lnSpc>
              <a:spcBef>
                <a:spcPts val="1400"/>
              </a:spcBef>
            </a:pPr>
            <a:endParaRPr lang="en-US" sz="1400" b="1" dirty="0">
              <a:solidFill>
                <a:schemeClr val="accent3">
                  <a:lumMod val="25000"/>
                </a:schemeClr>
              </a:solidFill>
              <a:latin typeface="+mn-lt"/>
            </a:endParaRPr>
          </a:p>
          <a:p>
            <a:pPr>
              <a:lnSpc>
                <a:spcPct val="100000"/>
              </a:lnSpc>
              <a:spcBef>
                <a:spcPts val="1400"/>
              </a:spcBef>
            </a:pPr>
            <a:r>
              <a:rPr lang="en-US" sz="1400" b="1" dirty="0">
                <a:solidFill>
                  <a:schemeClr val="accent3">
                    <a:lumMod val="25000"/>
                  </a:schemeClr>
                </a:solidFill>
                <a:latin typeface="+mn-lt"/>
              </a:rPr>
              <a:t>### **Predictive Analysis Results**</a:t>
            </a:r>
          </a:p>
          <a:p>
            <a:pPr>
              <a:lnSpc>
                <a:spcPct val="100000"/>
              </a:lnSpc>
              <a:spcBef>
                <a:spcPts val="1400"/>
              </a:spcBef>
            </a:pPr>
            <a:endParaRPr lang="en-US" sz="1400" b="1" dirty="0">
              <a:solidFill>
                <a:schemeClr val="accent3">
                  <a:lumMod val="25000"/>
                </a:schemeClr>
              </a:solidFill>
              <a:latin typeface="+mn-lt"/>
            </a:endParaRPr>
          </a:p>
          <a:p>
            <a:pPr>
              <a:lnSpc>
                <a:spcPct val="100000"/>
              </a:lnSpc>
              <a:spcBef>
                <a:spcPts val="1400"/>
              </a:spcBef>
            </a:pPr>
            <a:r>
              <a:rPr lang="en-US" sz="1400" b="1" dirty="0">
                <a:solidFill>
                  <a:schemeClr val="accent3">
                    <a:lumMod val="25000"/>
                  </a:schemeClr>
                </a:solidFill>
                <a:latin typeface="+mn-lt"/>
              </a:rPr>
              <a:t>1. **Model Performance:**</a:t>
            </a:r>
          </a:p>
          <a:p>
            <a:pPr>
              <a:lnSpc>
                <a:spcPct val="100000"/>
              </a:lnSpc>
              <a:spcBef>
                <a:spcPts val="1400"/>
              </a:spcBef>
            </a:pPr>
            <a:r>
              <a:rPr lang="en-US" sz="1400" b="1" dirty="0">
                <a:solidFill>
                  <a:schemeClr val="accent3">
                    <a:lumMod val="25000"/>
                  </a:schemeClr>
                </a:solidFill>
                <a:latin typeface="+mn-lt"/>
              </a:rPr>
              <a:t>   - Evaluated Logistic Regression, SVM, Decision Tree, and KNN models.</a:t>
            </a:r>
          </a:p>
          <a:p>
            <a:pPr>
              <a:lnSpc>
                <a:spcPct val="100000"/>
              </a:lnSpc>
              <a:spcBef>
                <a:spcPts val="1400"/>
              </a:spcBef>
            </a:pPr>
            <a:r>
              <a:rPr lang="en-US" sz="1400" b="1" dirty="0">
                <a:solidFill>
                  <a:schemeClr val="accent3">
                    <a:lumMod val="25000"/>
                  </a:schemeClr>
                </a:solidFill>
                <a:latin typeface="+mn-lt"/>
              </a:rPr>
              <a:t>   - Metrics used: Accuracy, Jaccard index, and F1-score.</a:t>
            </a:r>
          </a:p>
          <a:p>
            <a:pPr>
              <a:lnSpc>
                <a:spcPct val="100000"/>
              </a:lnSpc>
              <a:spcBef>
                <a:spcPts val="1400"/>
              </a:spcBef>
            </a:pPr>
            <a:endParaRPr lang="en-US" sz="1400" b="1" dirty="0">
              <a:solidFill>
                <a:schemeClr val="accent3">
                  <a:lumMod val="25000"/>
                </a:schemeClr>
              </a:solidFill>
              <a:latin typeface="+mn-lt"/>
            </a:endParaRPr>
          </a:p>
          <a:p>
            <a:pPr>
              <a:lnSpc>
                <a:spcPct val="100000"/>
              </a:lnSpc>
              <a:spcBef>
                <a:spcPts val="1400"/>
              </a:spcBef>
            </a:pPr>
            <a:r>
              <a:rPr lang="en-US" sz="1400" b="1" dirty="0">
                <a:solidFill>
                  <a:schemeClr val="accent3">
                    <a:lumMod val="25000"/>
                  </a:schemeClr>
                </a:solidFill>
                <a:latin typeface="+mn-lt"/>
              </a:rPr>
              <a:t>2. **Best Model:**</a:t>
            </a:r>
          </a:p>
          <a:p>
            <a:pPr>
              <a:lnSpc>
                <a:spcPct val="100000"/>
              </a:lnSpc>
              <a:spcBef>
                <a:spcPts val="1400"/>
              </a:spcBef>
            </a:pPr>
            <a:r>
              <a:rPr lang="en-US" sz="1400" b="1" dirty="0">
                <a:solidFill>
                  <a:schemeClr val="accent3">
                    <a:lumMod val="25000"/>
                  </a:schemeClr>
                </a:solidFill>
                <a:latin typeface="+mn-lt"/>
              </a:rPr>
              <a:t>   - **Decision Tree Model** achieved the highest accuracy and F1-score.</a:t>
            </a:r>
          </a:p>
          <a:p>
            <a:pPr>
              <a:lnSpc>
                <a:spcPct val="100000"/>
              </a:lnSpc>
              <a:spcBef>
                <a:spcPts val="1400"/>
              </a:spcBef>
            </a:pPr>
            <a:endParaRPr lang="en-US" sz="1400" b="1" dirty="0">
              <a:solidFill>
                <a:schemeClr val="accent3">
                  <a:lumMod val="25000"/>
                </a:schemeClr>
              </a:solidFill>
              <a:latin typeface="+mn-lt"/>
            </a:endParaRPr>
          </a:p>
          <a:p>
            <a:pPr>
              <a:lnSpc>
                <a:spcPct val="100000"/>
              </a:lnSpc>
              <a:spcBef>
                <a:spcPts val="1400"/>
              </a:spcBef>
            </a:pPr>
            <a:r>
              <a:rPr lang="en-US" sz="1400" b="1" dirty="0">
                <a:solidFill>
                  <a:schemeClr val="accent3">
                    <a:lumMod val="25000"/>
                  </a:schemeClr>
                </a:solidFill>
                <a:latin typeface="+mn-lt"/>
              </a:rPr>
              <a:t>3. **Insights from Confusion Matrix:**</a:t>
            </a:r>
          </a:p>
          <a:p>
            <a:pPr>
              <a:lnSpc>
                <a:spcPct val="100000"/>
              </a:lnSpc>
              <a:spcBef>
                <a:spcPts val="1400"/>
              </a:spcBef>
            </a:pPr>
            <a:r>
              <a:rPr lang="en-US" sz="1400" b="1" dirty="0">
                <a:solidFill>
                  <a:schemeClr val="accent3">
                    <a:lumMod val="25000"/>
                  </a:schemeClr>
                </a:solidFill>
                <a:latin typeface="+mn-lt"/>
              </a:rPr>
              <a:t>   - Identified areas for improvement in predicting false positives and negatives.</a:t>
            </a:r>
          </a:p>
          <a:p>
            <a:pPr>
              <a:lnSpc>
                <a:spcPct val="100000"/>
              </a:lnSpc>
              <a:spcBef>
                <a:spcPts val="1400"/>
              </a:spcBef>
            </a:pPr>
            <a:endParaRPr lang="en-US" sz="1400" b="1" dirty="0">
              <a:solidFill>
                <a:schemeClr val="accent3">
                  <a:lumMod val="25000"/>
                </a:schemeClr>
              </a:solidFill>
              <a:latin typeface="+mn-lt"/>
            </a:endParaRPr>
          </a:p>
          <a:p>
            <a:pPr>
              <a:lnSpc>
                <a:spcPct val="100000"/>
              </a:lnSpc>
              <a:spcBef>
                <a:spcPts val="1400"/>
              </a:spcBef>
            </a:pPr>
            <a:r>
              <a:rPr lang="en-US" sz="1400" b="1" dirty="0">
                <a:solidFill>
                  <a:schemeClr val="accent3">
                    <a:lumMod val="25000"/>
                  </a:schemeClr>
                </a:solidFill>
                <a:latin typeface="+mn-lt"/>
              </a:rPr>
              <a:t>4. **Key Finding:**</a:t>
            </a:r>
          </a:p>
          <a:p>
            <a:pPr>
              <a:lnSpc>
                <a:spcPct val="100000"/>
              </a:lnSpc>
              <a:spcBef>
                <a:spcPts val="1400"/>
              </a:spcBef>
            </a:pPr>
            <a:r>
              <a:rPr lang="en-US" sz="1400" b="1" dirty="0">
                <a:solidFill>
                  <a:schemeClr val="accent3">
                    <a:lumMod val="25000"/>
                  </a:schemeClr>
                </a:solidFill>
                <a:latin typeface="+mn-lt"/>
              </a:rPr>
              <a:t>   - Launches with lower payload mass showed better success rates.</a:t>
            </a:r>
          </a:p>
          <a:p>
            <a:pPr>
              <a:lnSpc>
                <a:spcPct val="100000"/>
              </a:lnSpc>
              <a:spcBef>
                <a:spcPts val="1400"/>
              </a:spcBef>
            </a:pPr>
            <a:endParaRPr lang="en-US" sz="1400" b="1" dirty="0">
              <a:solidFill>
                <a:schemeClr val="accent3">
                  <a:lumMod val="25000"/>
                </a:schemeClr>
              </a:solidFill>
              <a:latin typeface="+mn-lt"/>
            </a:endParaRPr>
          </a:p>
          <a:p>
            <a:pPr>
              <a:lnSpc>
                <a:spcPct val="100000"/>
              </a:lnSpc>
              <a:spcBef>
                <a:spcPts val="1400"/>
              </a:spcBef>
            </a:pPr>
            <a:r>
              <a:rPr lang="en-US" sz="1400" b="1" dirty="0">
                <a:solidFill>
                  <a:schemeClr val="accent3">
                    <a:lumMod val="25000"/>
                  </a:schemeClr>
                </a:solidFill>
                <a:latin typeface="+mn-lt"/>
              </a:rPr>
              <a:t>---</a:t>
            </a:r>
            <a:endParaRPr lang="en-US" sz="1400" b="1" dirty="0">
              <a:latin typeface="+mn-lt"/>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665839" y="927536"/>
            <a:ext cx="10515600" cy="54904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500" b="1" i="1" dirty="0">
                <a:solidFill>
                  <a:srgbClr val="0B49CB"/>
                </a:solidFill>
                <a:latin typeface="+mn-lt"/>
              </a:rPr>
              <a:t>Exploratory Data Analysis Results</a:t>
            </a:r>
          </a:p>
          <a:p>
            <a:endParaRPr lang="en-US" i="1"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9905FE07-8C1A-33E5-DFC1-8A7F0886CA7E}"/>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BEE00085-331D-627A-1938-0642243684A5}"/>
              </a:ext>
            </a:extLst>
          </p:cNvPr>
          <p:cNvSpPr txBox="1">
            <a:spLocks/>
          </p:cNvSpPr>
          <p:nvPr/>
        </p:nvSpPr>
        <p:spPr>
          <a:xfrm>
            <a:off x="770011" y="1493520"/>
            <a:ext cx="10842869" cy="49336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600" b="1" dirty="0">
                <a:solidFill>
                  <a:schemeClr val="accent3">
                    <a:lumMod val="25000"/>
                  </a:schemeClr>
                </a:solidFill>
                <a:latin typeface="+mn-lt"/>
              </a:rPr>
              <a:t>Orbit Type Insights:</a:t>
            </a:r>
          </a:p>
          <a:p>
            <a:pPr>
              <a:lnSpc>
                <a:spcPct val="100000"/>
              </a:lnSpc>
              <a:spcBef>
                <a:spcPts val="1400"/>
              </a:spcBef>
            </a:pPr>
            <a:r>
              <a:rPr lang="en-US" sz="1600" b="1" dirty="0">
                <a:solidFill>
                  <a:schemeClr val="accent3">
                    <a:lumMod val="25000"/>
                  </a:schemeClr>
                </a:solidFill>
                <a:latin typeface="+mn-lt"/>
              </a:rPr>
              <a:t>Heavy payloads negatively affected GTO success but positively impacted LEO and ISS.</a:t>
            </a:r>
          </a:p>
          <a:p>
            <a:pPr>
              <a:lnSpc>
                <a:spcPct val="100000"/>
              </a:lnSpc>
              <a:spcBef>
                <a:spcPts val="1400"/>
              </a:spcBef>
            </a:pPr>
            <a:endParaRPr lang="en-US" sz="1400" b="1" dirty="0">
              <a:solidFill>
                <a:schemeClr val="accent3">
                  <a:lumMod val="25000"/>
                </a:schemeClr>
              </a:solidFill>
              <a:latin typeface="+mn-lt"/>
            </a:endParaRPr>
          </a:p>
          <a:p>
            <a:pPr marL="0" indent="0">
              <a:lnSpc>
                <a:spcPct val="100000"/>
              </a:lnSpc>
              <a:spcBef>
                <a:spcPts val="1400"/>
              </a:spcBef>
              <a:buNone/>
            </a:pPr>
            <a:r>
              <a:rPr lang="en-US" sz="3200" b="1" dirty="0">
                <a:solidFill>
                  <a:schemeClr val="accent3">
                    <a:lumMod val="25000"/>
                  </a:schemeClr>
                </a:solidFill>
                <a:latin typeface="+mn-lt"/>
              </a:rPr>
              <a:t>Predictive Analysis Results</a:t>
            </a:r>
          </a:p>
          <a:p>
            <a:pPr>
              <a:lnSpc>
                <a:spcPct val="100000"/>
              </a:lnSpc>
              <a:spcBef>
                <a:spcPts val="1400"/>
              </a:spcBef>
            </a:pPr>
            <a:endParaRPr lang="en-US" sz="1400" b="1" dirty="0">
              <a:solidFill>
                <a:schemeClr val="accent3">
                  <a:lumMod val="25000"/>
                </a:schemeClr>
              </a:solidFill>
              <a:latin typeface="+mn-lt"/>
            </a:endParaRPr>
          </a:p>
          <a:p>
            <a:pPr marL="0" indent="0">
              <a:lnSpc>
                <a:spcPct val="100000"/>
              </a:lnSpc>
              <a:spcBef>
                <a:spcPts val="1400"/>
              </a:spcBef>
              <a:buNone/>
            </a:pPr>
            <a:r>
              <a:rPr lang="en-US" sz="1600" b="1" dirty="0">
                <a:solidFill>
                  <a:schemeClr val="accent3">
                    <a:lumMod val="25000"/>
                  </a:schemeClr>
                </a:solidFill>
                <a:latin typeface="+mn-lt"/>
              </a:rPr>
              <a:t>Model Performance:</a:t>
            </a:r>
          </a:p>
          <a:p>
            <a:pPr>
              <a:lnSpc>
                <a:spcPct val="100000"/>
              </a:lnSpc>
              <a:spcBef>
                <a:spcPts val="1400"/>
              </a:spcBef>
            </a:pPr>
            <a:r>
              <a:rPr lang="en-US" sz="1600" b="1" dirty="0">
                <a:solidFill>
                  <a:schemeClr val="accent3">
                    <a:lumMod val="25000"/>
                  </a:schemeClr>
                </a:solidFill>
                <a:latin typeface="+mn-lt"/>
              </a:rPr>
              <a:t>Evaluated Logistic Regression, SVM, Decision Tree, and KNN models.</a:t>
            </a:r>
          </a:p>
          <a:p>
            <a:pPr>
              <a:lnSpc>
                <a:spcPct val="100000"/>
              </a:lnSpc>
              <a:spcBef>
                <a:spcPts val="1400"/>
              </a:spcBef>
            </a:pPr>
            <a:r>
              <a:rPr lang="en-US" sz="1600" b="1" dirty="0">
                <a:solidFill>
                  <a:schemeClr val="accent3">
                    <a:lumMod val="25000"/>
                  </a:schemeClr>
                </a:solidFill>
                <a:latin typeface="+mn-lt"/>
              </a:rPr>
              <a:t>Metrics used: Accuracy, Jaccard index, and F1-score.</a:t>
            </a:r>
          </a:p>
          <a:p>
            <a:pPr>
              <a:lnSpc>
                <a:spcPct val="100000"/>
              </a:lnSpc>
              <a:spcBef>
                <a:spcPts val="1400"/>
              </a:spcBef>
            </a:pPr>
            <a:endParaRPr lang="en-US" sz="1600" b="1" dirty="0">
              <a:solidFill>
                <a:schemeClr val="accent3">
                  <a:lumMod val="25000"/>
                </a:schemeClr>
              </a:solidFill>
              <a:latin typeface="+mn-lt"/>
            </a:endParaRPr>
          </a:p>
          <a:p>
            <a:pPr>
              <a:lnSpc>
                <a:spcPct val="100000"/>
              </a:lnSpc>
              <a:spcBef>
                <a:spcPts val="1400"/>
              </a:spcBef>
            </a:pPr>
            <a:r>
              <a:rPr lang="en-US" sz="1600" b="1" dirty="0">
                <a:solidFill>
                  <a:schemeClr val="accent3">
                    <a:lumMod val="25000"/>
                  </a:schemeClr>
                </a:solidFill>
                <a:latin typeface="+mn-lt"/>
              </a:rPr>
              <a:t>Best Model:</a:t>
            </a:r>
          </a:p>
          <a:p>
            <a:pPr>
              <a:lnSpc>
                <a:spcPct val="100000"/>
              </a:lnSpc>
              <a:spcBef>
                <a:spcPts val="1400"/>
              </a:spcBef>
            </a:pPr>
            <a:r>
              <a:rPr lang="en-US" sz="1600" b="1" dirty="0">
                <a:solidFill>
                  <a:schemeClr val="accent3">
                    <a:lumMod val="25000"/>
                  </a:schemeClr>
                </a:solidFill>
                <a:latin typeface="+mn-lt"/>
              </a:rPr>
              <a:t>Decision Tree Model achieved the highest accuracy and F1-score.</a:t>
            </a:r>
          </a:p>
          <a:p>
            <a:pPr>
              <a:lnSpc>
                <a:spcPct val="100000"/>
              </a:lnSpc>
              <a:spcBef>
                <a:spcPts val="1400"/>
              </a:spcBef>
            </a:pPr>
            <a:endParaRPr lang="en-US" sz="1400" b="1" dirty="0">
              <a:solidFill>
                <a:schemeClr val="accent3">
                  <a:lumMod val="25000"/>
                </a:schemeClr>
              </a:solidFill>
              <a:latin typeface="+mn-lt"/>
            </a:endParaRPr>
          </a:p>
          <a:p>
            <a:pPr marL="0" indent="0">
              <a:lnSpc>
                <a:spcPct val="100000"/>
              </a:lnSpc>
              <a:spcBef>
                <a:spcPts val="1400"/>
              </a:spcBef>
              <a:buNone/>
            </a:pPr>
            <a:endParaRPr lang="en-US" sz="1400" b="1" dirty="0">
              <a:latin typeface="+mn-lt"/>
            </a:endParaRPr>
          </a:p>
        </p:txBody>
      </p:sp>
      <p:sp>
        <p:nvSpPr>
          <p:cNvPr id="4" name="Slide Number Placeholder 3">
            <a:extLst>
              <a:ext uri="{FF2B5EF4-FFF2-40B4-BE49-F238E27FC236}">
                <a16:creationId xmlns:a16="http://schemas.microsoft.com/office/drawing/2014/main" id="{E53C1231-1905-5920-BC2B-182CA21E4595}"/>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7" name="Title 1">
            <a:extLst>
              <a:ext uri="{FF2B5EF4-FFF2-40B4-BE49-F238E27FC236}">
                <a16:creationId xmlns:a16="http://schemas.microsoft.com/office/drawing/2014/main" id="{7B27E0CF-7144-A824-90F7-90EE24D45DF5}"/>
              </a:ext>
            </a:extLst>
          </p:cNvPr>
          <p:cNvSpPr txBox="1">
            <a:spLocks/>
          </p:cNvSpPr>
          <p:nvPr/>
        </p:nvSpPr>
        <p:spPr>
          <a:xfrm>
            <a:off x="665839" y="927536"/>
            <a:ext cx="10515600" cy="54904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500" b="1" i="1" dirty="0">
                <a:solidFill>
                  <a:srgbClr val="0B49CB"/>
                </a:solidFill>
                <a:latin typeface="+mn-lt"/>
              </a:rPr>
              <a:t>Exploratory Data Analysis Results</a:t>
            </a:r>
          </a:p>
          <a:p>
            <a:endParaRPr lang="en-US" i="1" dirty="0">
              <a:solidFill>
                <a:srgbClr val="0B49CB"/>
              </a:solidFill>
            </a:endParaRPr>
          </a:p>
        </p:txBody>
      </p:sp>
    </p:spTree>
    <p:extLst>
      <p:ext uri="{BB962C8B-B14F-4D97-AF65-F5344CB8AC3E}">
        <p14:creationId xmlns:p14="http://schemas.microsoft.com/office/powerpoint/2010/main" val="7751025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23008884-FD35-7332-03A7-B392E8326C5B}"/>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E585FD2-8FA6-AC81-FB79-9D8B734B4997}"/>
              </a:ext>
            </a:extLst>
          </p:cNvPr>
          <p:cNvSpPr txBox="1">
            <a:spLocks/>
          </p:cNvSpPr>
          <p:nvPr/>
        </p:nvSpPr>
        <p:spPr>
          <a:xfrm>
            <a:off x="770011" y="1493520"/>
            <a:ext cx="10842869" cy="49336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600" b="1" dirty="0">
                <a:solidFill>
                  <a:schemeClr val="accent3">
                    <a:lumMod val="25000"/>
                  </a:schemeClr>
                </a:solidFill>
                <a:latin typeface="+mn-lt"/>
              </a:rPr>
              <a:t>Insights from Confusion Matrix:</a:t>
            </a:r>
          </a:p>
          <a:p>
            <a:pPr>
              <a:lnSpc>
                <a:spcPct val="100000"/>
              </a:lnSpc>
              <a:spcBef>
                <a:spcPts val="1400"/>
              </a:spcBef>
            </a:pPr>
            <a:r>
              <a:rPr lang="en-US" sz="1600" b="1" dirty="0">
                <a:solidFill>
                  <a:schemeClr val="accent3">
                    <a:lumMod val="25000"/>
                  </a:schemeClr>
                </a:solidFill>
                <a:latin typeface="+mn-lt"/>
              </a:rPr>
              <a:t>Identified areas for improvement in predicting false positives and negatives.</a:t>
            </a:r>
          </a:p>
          <a:p>
            <a:pPr>
              <a:lnSpc>
                <a:spcPct val="100000"/>
              </a:lnSpc>
              <a:spcBef>
                <a:spcPts val="1400"/>
              </a:spcBef>
            </a:pPr>
            <a:endParaRPr lang="en-US" sz="1600" b="1" dirty="0">
              <a:solidFill>
                <a:schemeClr val="accent3">
                  <a:lumMod val="25000"/>
                </a:schemeClr>
              </a:solidFill>
              <a:latin typeface="+mn-lt"/>
            </a:endParaRPr>
          </a:p>
          <a:p>
            <a:pPr marL="0" indent="0">
              <a:lnSpc>
                <a:spcPct val="100000"/>
              </a:lnSpc>
              <a:spcBef>
                <a:spcPts val="1400"/>
              </a:spcBef>
              <a:buNone/>
            </a:pPr>
            <a:r>
              <a:rPr lang="en-US" sz="1600" b="1" dirty="0">
                <a:solidFill>
                  <a:schemeClr val="accent3">
                    <a:lumMod val="25000"/>
                  </a:schemeClr>
                </a:solidFill>
                <a:latin typeface="+mn-lt"/>
              </a:rPr>
              <a:t>Key Finding:</a:t>
            </a:r>
          </a:p>
          <a:p>
            <a:pPr>
              <a:lnSpc>
                <a:spcPct val="100000"/>
              </a:lnSpc>
              <a:spcBef>
                <a:spcPts val="1400"/>
              </a:spcBef>
            </a:pPr>
            <a:r>
              <a:rPr lang="en-US" sz="1600" b="1" dirty="0">
                <a:solidFill>
                  <a:schemeClr val="accent3">
                    <a:lumMod val="25000"/>
                  </a:schemeClr>
                </a:solidFill>
                <a:latin typeface="+mn-lt"/>
              </a:rPr>
              <a:t>Launches with lower payload mass showed better success rates.</a:t>
            </a:r>
          </a:p>
        </p:txBody>
      </p:sp>
      <p:sp>
        <p:nvSpPr>
          <p:cNvPr id="4" name="Slide Number Placeholder 3">
            <a:extLst>
              <a:ext uri="{FF2B5EF4-FFF2-40B4-BE49-F238E27FC236}">
                <a16:creationId xmlns:a16="http://schemas.microsoft.com/office/drawing/2014/main" id="{7CE5B1DC-1F93-B64B-B4F8-BA19F84747C5}"/>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7" name="Title 1">
            <a:extLst>
              <a:ext uri="{FF2B5EF4-FFF2-40B4-BE49-F238E27FC236}">
                <a16:creationId xmlns:a16="http://schemas.microsoft.com/office/drawing/2014/main" id="{79A339D5-3CBD-A0C2-E594-E1876C7F322C}"/>
              </a:ext>
            </a:extLst>
          </p:cNvPr>
          <p:cNvSpPr txBox="1">
            <a:spLocks/>
          </p:cNvSpPr>
          <p:nvPr/>
        </p:nvSpPr>
        <p:spPr>
          <a:xfrm>
            <a:off x="665839" y="927536"/>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indent="0">
              <a:lnSpc>
                <a:spcPct val="100000"/>
              </a:lnSpc>
              <a:spcBef>
                <a:spcPts val="1400"/>
              </a:spcBef>
              <a:buNone/>
            </a:pPr>
            <a:r>
              <a:rPr lang="en-US" sz="3600" b="1" dirty="0">
                <a:solidFill>
                  <a:srgbClr val="0B49CB"/>
                </a:solidFill>
                <a:latin typeface="+mn-lt"/>
              </a:rPr>
              <a:t>Predictive Analysis Results</a:t>
            </a:r>
            <a:endParaRPr lang="en-US" sz="1600" b="1" dirty="0">
              <a:solidFill>
                <a:srgbClr val="0B49CB"/>
              </a:solidFill>
              <a:latin typeface="+mn-lt"/>
            </a:endParaRPr>
          </a:p>
          <a:p>
            <a:endParaRPr lang="en-US" b="1" i="1" dirty="0">
              <a:solidFill>
                <a:srgbClr val="0B49CB"/>
              </a:solidFill>
            </a:endParaRPr>
          </a:p>
        </p:txBody>
      </p:sp>
    </p:spTree>
    <p:extLst>
      <p:ext uri="{BB962C8B-B14F-4D97-AF65-F5344CB8AC3E}">
        <p14:creationId xmlns:p14="http://schemas.microsoft.com/office/powerpoint/2010/main" val="7850702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4B580108-BCA5-7CA3-F77A-35BF739E3952}"/>
              </a:ext>
            </a:extLst>
          </p:cNvPr>
          <p:cNvPicPr>
            <a:picLocks noChangeAspect="1"/>
          </p:cNvPicPr>
          <p:nvPr/>
        </p:nvPicPr>
        <p:blipFill>
          <a:blip r:embed="rId3"/>
          <a:stretch>
            <a:fillRect/>
          </a:stretch>
        </p:blipFill>
        <p:spPr>
          <a:xfrm>
            <a:off x="231172" y="1385264"/>
            <a:ext cx="11226800" cy="2150374"/>
          </a:xfrm>
          <a:prstGeom prst="rect">
            <a:avLst/>
          </a:prstGeom>
        </p:spPr>
      </p:pic>
      <p:sp>
        <p:nvSpPr>
          <p:cNvPr id="7" name="Rectangle 1">
            <a:extLst>
              <a:ext uri="{FF2B5EF4-FFF2-40B4-BE49-F238E27FC236}">
                <a16:creationId xmlns:a16="http://schemas.microsoft.com/office/drawing/2014/main" id="{901E32CA-3A44-7C8D-916E-02BEE68962A0}"/>
              </a:ext>
            </a:extLst>
          </p:cNvPr>
          <p:cNvSpPr>
            <a:spLocks noGrp="1" noChangeArrowheads="1"/>
          </p:cNvSpPr>
          <p:nvPr>
            <p:ph type="body" sz="half" idx="4294967295"/>
          </p:nvPr>
        </p:nvSpPr>
        <p:spPr bwMode="auto">
          <a:xfrm>
            <a:off x="231172" y="3432697"/>
            <a:ext cx="11879549"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1" u="sng" strike="noStrike" cap="none" normalizeH="0" baseline="0" dirty="0">
                <a:ln>
                  <a:noFill/>
                </a:ln>
                <a:solidFill>
                  <a:schemeClr val="tx1"/>
                </a:solidFill>
                <a:effectLst/>
              </a:rPr>
              <a:t>The graph comparing Flight Number vs. Launch Site highlights the following key results</a:t>
            </a:r>
            <a:r>
              <a:rPr kumimoji="0" lang="en-US" altLang="en-US" sz="1600" b="1"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chemeClr val="tx1"/>
              </a:solidFill>
              <a:effectLst/>
            </a:endParaRPr>
          </a:p>
          <a:p>
            <a:pPr eaLnBrk="0" fontAlgn="base" hangingPunct="0">
              <a:lnSpc>
                <a:spcPct val="100000"/>
              </a:lnSpc>
              <a:spcBef>
                <a:spcPct val="0"/>
              </a:spcBef>
              <a:spcAft>
                <a:spcPct val="0"/>
              </a:spcAft>
            </a:pPr>
            <a:r>
              <a:rPr kumimoji="0" lang="en-US" altLang="en-US" sz="1600" b="1" i="1" u="none" strike="noStrike" cap="none" normalizeH="0" baseline="0" dirty="0">
                <a:ln>
                  <a:noFill/>
                </a:ln>
                <a:solidFill>
                  <a:schemeClr val="tx1"/>
                </a:solidFill>
                <a:effectLst/>
              </a:rPr>
              <a:t>Success Trend: </a:t>
            </a:r>
            <a:r>
              <a:rPr kumimoji="0" lang="en-US" altLang="en-US" sz="1600" b="1" i="0" u="none" strike="noStrike" cap="none" normalizeH="0" baseline="0" dirty="0">
                <a:ln>
                  <a:noFill/>
                </a:ln>
                <a:solidFill>
                  <a:schemeClr val="tx1"/>
                </a:solidFill>
                <a:effectLst/>
              </a:rPr>
              <a:t>Early flights predominantly failed, while recent flights demonstrate a significant increase in success rates. </a:t>
            </a:r>
          </a:p>
          <a:p>
            <a:pPr eaLnBrk="0" fontAlgn="base" hangingPunct="0">
              <a:lnSpc>
                <a:spcPct val="100000"/>
              </a:lnSpc>
              <a:spcBef>
                <a:spcPct val="0"/>
              </a:spcBef>
              <a:spcAft>
                <a:spcPct val="0"/>
              </a:spcAft>
            </a:pPr>
            <a:endParaRPr kumimoji="0" lang="en-US" altLang="en-US" sz="1600" b="1" i="0" u="none" strike="noStrike" cap="none" normalizeH="0" baseline="0" dirty="0">
              <a:ln>
                <a:noFill/>
              </a:ln>
              <a:solidFill>
                <a:schemeClr val="tx1"/>
              </a:solidFill>
              <a:effectLst/>
            </a:endParaRPr>
          </a:p>
          <a:p>
            <a:pPr eaLnBrk="0" fontAlgn="base" hangingPunct="0">
              <a:lnSpc>
                <a:spcPct val="100000"/>
              </a:lnSpc>
              <a:spcBef>
                <a:spcPct val="0"/>
              </a:spcBef>
              <a:spcAft>
                <a:spcPct val="0"/>
              </a:spcAft>
            </a:pPr>
            <a:r>
              <a:rPr kumimoji="0" lang="en-US" altLang="en-US" sz="1600" b="1" i="1" u="none" strike="noStrike" cap="none" normalizeH="0" baseline="0" dirty="0">
                <a:ln>
                  <a:noFill/>
                </a:ln>
                <a:solidFill>
                  <a:schemeClr val="tx1"/>
                </a:solidFill>
                <a:effectLst/>
              </a:rPr>
              <a:t>Launch Site Insights</a:t>
            </a:r>
            <a:r>
              <a:rPr kumimoji="0" lang="en-US" altLang="en-US" sz="1600" b="1" i="0" u="none" strike="noStrike" cap="none" normalizeH="0" baseline="0" dirty="0">
                <a:ln>
                  <a:noFill/>
                </a:ln>
                <a:solidFill>
                  <a:schemeClr val="tx1"/>
                </a:solidFill>
                <a:effectLst/>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rPr>
              <a:t>The CCAFS SLC-40 site accounted for about half of all launches.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rPr>
              <a:t>Sites like VAFB SLC-4E and KSC LC-39A show higher success rates compared to others</a:t>
            </a:r>
            <a:r>
              <a:rPr kumimoji="0" lang="en-US" altLang="en-US" sz="1600" i="0" u="none" strike="noStrike" cap="none" normalizeH="0" baseline="0" dirty="0">
                <a:ln>
                  <a:noFill/>
                </a:ln>
                <a:solidFill>
                  <a:schemeClr val="tx1"/>
                </a:solidFill>
                <a:effectLst/>
              </a:rPr>
              <a:t>. </a:t>
            </a:r>
          </a:p>
          <a:p>
            <a:pPr lvl="1" eaLnBrk="0" fontAlgn="base" hangingPunct="0">
              <a:lnSpc>
                <a:spcPct val="100000"/>
              </a:lnSpc>
              <a:spcBef>
                <a:spcPct val="0"/>
              </a:spcBef>
              <a:spcAft>
                <a:spcPct val="0"/>
              </a:spcAft>
            </a:pPr>
            <a:endParaRPr kumimoji="0" lang="en-US" altLang="en-US" sz="1600" b="1" i="0" u="none" strike="noStrike" cap="none" normalizeH="0" baseline="0" dirty="0">
              <a:ln>
                <a:noFill/>
              </a:ln>
              <a:solidFill>
                <a:schemeClr val="tx1"/>
              </a:solidFill>
              <a:effectLst/>
            </a:endParaRPr>
          </a:p>
          <a:p>
            <a:pPr eaLnBrk="0" fontAlgn="base" hangingPunct="0">
              <a:lnSpc>
                <a:spcPct val="100000"/>
              </a:lnSpc>
              <a:spcBef>
                <a:spcPct val="0"/>
              </a:spcBef>
              <a:spcAft>
                <a:spcPct val="0"/>
              </a:spcAft>
            </a:pPr>
            <a:r>
              <a:rPr kumimoji="0" lang="en-US" altLang="en-US" sz="1600" b="1" i="1" u="none" strike="noStrike" cap="none" normalizeH="0" baseline="0" dirty="0">
                <a:ln>
                  <a:noFill/>
                </a:ln>
                <a:solidFill>
                  <a:schemeClr val="tx1"/>
                </a:solidFill>
                <a:effectLst/>
              </a:rPr>
              <a:t>Progression Over Time: </a:t>
            </a:r>
            <a:r>
              <a:rPr kumimoji="0" lang="en-US" altLang="en-US" sz="1600" b="1" i="0" u="none" strike="noStrike" cap="none" normalizeH="0" baseline="0" dirty="0">
                <a:ln>
                  <a:noFill/>
                </a:ln>
                <a:solidFill>
                  <a:schemeClr val="tx1"/>
                </a:solidFill>
                <a:effectLst/>
              </a:rPr>
              <a:t>Each new launch seems to improve the likelihood of success, indicating advancements in technology and operational efficiency. </a:t>
            </a:r>
          </a:p>
          <a:p>
            <a:pPr eaLnBrk="0" fontAlgn="base" hangingPunct="0">
              <a:lnSpc>
                <a:spcPct val="100000"/>
              </a:lnSpc>
              <a:spcBef>
                <a:spcPct val="0"/>
              </a:spcBef>
              <a:spcAft>
                <a:spcPct val="0"/>
              </a:spcAft>
            </a:pPr>
            <a:r>
              <a:rPr kumimoji="0" lang="en-US" altLang="en-US" sz="1600" b="1" i="0" u="none" strike="noStrike" cap="none" normalizeH="0" baseline="0" dirty="0">
                <a:ln>
                  <a:noFill/>
                </a:ln>
                <a:solidFill>
                  <a:schemeClr val="tx1"/>
                </a:solidFill>
                <a:effectLst/>
              </a:rPr>
              <a:t>These insights underline the growing reliability of SpaceX launches over time and the critical role of specific launch sites in achieving success.</a:t>
            </a:r>
          </a:p>
        </p:txBody>
      </p:sp>
    </p:spTree>
    <p:extLst>
      <p:ext uri="{BB962C8B-B14F-4D97-AF65-F5344CB8AC3E}">
        <p14:creationId xmlns:p14="http://schemas.microsoft.com/office/powerpoint/2010/main" val="3865605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E763F713-2591-618F-0B28-1C1D76D4656B}"/>
              </a:ext>
            </a:extLst>
          </p:cNvPr>
          <p:cNvPicPr>
            <a:picLocks noChangeAspect="1"/>
          </p:cNvPicPr>
          <p:nvPr/>
        </p:nvPicPr>
        <p:blipFill>
          <a:blip r:embed="rId3"/>
          <a:stretch>
            <a:fillRect/>
          </a:stretch>
        </p:blipFill>
        <p:spPr>
          <a:xfrm>
            <a:off x="6664960" y="1728819"/>
            <a:ext cx="5490055" cy="4174118"/>
          </a:xfrm>
          <a:prstGeom prst="rect">
            <a:avLst/>
          </a:prstGeom>
        </p:spPr>
      </p:pic>
      <p:sp>
        <p:nvSpPr>
          <p:cNvPr id="7" name="Rectangle 1">
            <a:extLst>
              <a:ext uri="{FF2B5EF4-FFF2-40B4-BE49-F238E27FC236}">
                <a16:creationId xmlns:a16="http://schemas.microsoft.com/office/drawing/2014/main" id="{5C0EB547-08B9-73BB-D869-1902A08E5FCA}"/>
              </a:ext>
            </a:extLst>
          </p:cNvPr>
          <p:cNvSpPr>
            <a:spLocks noGrp="1" noChangeArrowheads="1"/>
          </p:cNvSpPr>
          <p:nvPr>
            <p:ph type="body" sz="half" idx="4294967295"/>
          </p:nvPr>
        </p:nvSpPr>
        <p:spPr bwMode="auto">
          <a:xfrm>
            <a:off x="269875" y="1728819"/>
            <a:ext cx="6263005"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r>
              <a:rPr kumimoji="0" lang="en-US" altLang="en-US" sz="1800" b="1" i="1" u="sng" strike="noStrike" cap="none" normalizeH="0" baseline="0" dirty="0">
                <a:ln>
                  <a:noFill/>
                </a:ln>
                <a:solidFill>
                  <a:schemeClr val="tx1"/>
                </a:solidFill>
                <a:effectLst/>
              </a:rPr>
              <a:t>The Payload vs. Launch Site graph reveals the following insights:</a:t>
            </a:r>
          </a:p>
          <a:p>
            <a:pPr eaLnBrk="0" fontAlgn="base" hangingPunct="0">
              <a:lnSpc>
                <a:spcPct val="100000"/>
              </a:lnSpc>
              <a:spcBef>
                <a:spcPct val="0"/>
              </a:spcBef>
              <a:spcAft>
                <a:spcPct val="0"/>
              </a:spcAft>
            </a:pPr>
            <a:r>
              <a:rPr kumimoji="0" lang="en-US" altLang="en-US" sz="1800" i="0" u="none" strike="noStrike" cap="none" normalizeH="0" baseline="0" dirty="0">
                <a:ln>
                  <a:noFill/>
                </a:ln>
                <a:solidFill>
                  <a:schemeClr val="tx1"/>
                </a:solidFill>
                <a:effectLst/>
              </a:rPr>
              <a:t>Higher Payloads, Higher Success Rates: Across all launch sites, missions with heavier payloads generally demonstrate better success rates. </a:t>
            </a:r>
          </a:p>
          <a:p>
            <a:pPr marL="0" indent="0" eaLnBrk="0" fontAlgn="base" hangingPunct="0">
              <a:lnSpc>
                <a:spcPct val="100000"/>
              </a:lnSpc>
              <a:spcBef>
                <a:spcPct val="0"/>
              </a:spcBef>
              <a:spcAft>
                <a:spcPct val="0"/>
              </a:spcAft>
              <a:buNone/>
            </a:pPr>
            <a:endParaRPr kumimoji="0" lang="en-US" altLang="en-US" sz="1800" b="1" i="1" u="sng" strike="noStrike" cap="none" normalizeH="0" baseline="0" dirty="0">
              <a:ln>
                <a:noFill/>
              </a:ln>
              <a:solidFill>
                <a:schemeClr val="tx1"/>
              </a:solidFill>
              <a:effectLst/>
            </a:endParaRPr>
          </a:p>
          <a:p>
            <a:pPr eaLnBrk="0" fontAlgn="base" hangingPunct="0">
              <a:lnSpc>
                <a:spcPct val="100000"/>
              </a:lnSpc>
              <a:spcBef>
                <a:spcPct val="0"/>
              </a:spcBef>
              <a:spcAft>
                <a:spcPct val="0"/>
              </a:spcAft>
            </a:pPr>
            <a:r>
              <a:rPr kumimoji="0" lang="en-US" altLang="en-US" sz="1800" b="1" i="1" u="sng" strike="noStrike" cap="none" normalizeH="0" baseline="0" dirty="0">
                <a:ln>
                  <a:noFill/>
                </a:ln>
                <a:solidFill>
                  <a:schemeClr val="tx1"/>
                </a:solidFill>
                <a:effectLst/>
              </a:rPr>
              <a:t>Threshold for Success: Most launches with payload masses exceeding 7000 kg were successful. </a:t>
            </a:r>
          </a:p>
          <a:p>
            <a:pPr marL="0" indent="0" eaLnBrk="0" fontAlgn="base" hangingPunct="0">
              <a:lnSpc>
                <a:spcPct val="100000"/>
              </a:lnSpc>
              <a:spcBef>
                <a:spcPct val="0"/>
              </a:spcBef>
              <a:spcAft>
                <a:spcPct val="0"/>
              </a:spcAft>
              <a:buNone/>
            </a:pPr>
            <a:endParaRPr kumimoji="0" lang="en-US" altLang="en-US" sz="1800" b="1" i="0" u="none" strike="noStrike" cap="none" normalizeH="0" baseline="0" dirty="0">
              <a:ln>
                <a:noFill/>
              </a:ln>
              <a:solidFill>
                <a:schemeClr val="tx1"/>
              </a:solidFill>
              <a:effectLst/>
            </a:endParaRPr>
          </a:p>
          <a:p>
            <a:pPr eaLnBrk="0" fontAlgn="base" hangingPunct="0">
              <a:lnSpc>
                <a:spcPct val="100000"/>
              </a:lnSpc>
              <a:spcBef>
                <a:spcPct val="0"/>
              </a:spcBef>
              <a:spcAft>
                <a:spcPct val="0"/>
              </a:spcAft>
            </a:pPr>
            <a:r>
              <a:rPr kumimoji="0" lang="en-US" altLang="en-US" sz="1800" b="1" i="0" u="none" strike="noStrike" cap="none" normalizeH="0" baseline="0" dirty="0">
                <a:ln>
                  <a:noFill/>
                </a:ln>
                <a:solidFill>
                  <a:schemeClr val="tx1"/>
                </a:solidFill>
                <a:effectLst/>
              </a:rPr>
              <a:t>Site-Specific Performance: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i="1" u="none" strike="noStrike" cap="none" normalizeH="0" baseline="0" dirty="0">
                <a:ln>
                  <a:noFill/>
                </a:ln>
                <a:solidFill>
                  <a:schemeClr val="tx1"/>
                </a:solidFill>
                <a:effectLst/>
              </a:rPr>
              <a:t>KSC LC-39A stands out with a 100% success rate for payloads under 5500 kg, showcasing its reliability for smaller payloads. </a:t>
            </a:r>
          </a:p>
          <a:p>
            <a:pPr eaLnBrk="0" fontAlgn="base" hangingPunct="0">
              <a:lnSpc>
                <a:spcPct val="100000"/>
              </a:lnSpc>
              <a:spcBef>
                <a:spcPct val="0"/>
              </a:spcBef>
              <a:spcAft>
                <a:spcPct val="0"/>
              </a:spcAft>
            </a:pPr>
            <a:r>
              <a:rPr kumimoji="0" lang="en-US" altLang="en-US" sz="1800" i="1" u="none" strike="noStrike" cap="none" normalizeH="0" baseline="0" dirty="0">
                <a:ln>
                  <a:noFill/>
                </a:ln>
                <a:solidFill>
                  <a:schemeClr val="tx1"/>
                </a:solidFill>
                <a:effectLst/>
              </a:rPr>
              <a:t>These findings emphasize the importance of payload optimization and the influence of launch site selection on mission success.</a:t>
            </a:r>
          </a:p>
        </p:txBody>
      </p:sp>
    </p:spTree>
    <p:extLst>
      <p:ext uri="{BB962C8B-B14F-4D97-AF65-F5344CB8AC3E}">
        <p14:creationId xmlns:p14="http://schemas.microsoft.com/office/powerpoint/2010/main" val="3869789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CF4573AC-041F-0521-3350-6A9E5AE63CF9}"/>
              </a:ext>
            </a:extLst>
          </p:cNvPr>
          <p:cNvPicPr>
            <a:picLocks noChangeAspect="1"/>
          </p:cNvPicPr>
          <p:nvPr/>
        </p:nvPicPr>
        <p:blipFill>
          <a:blip r:embed="rId3"/>
          <a:stretch>
            <a:fillRect/>
          </a:stretch>
        </p:blipFill>
        <p:spPr>
          <a:xfrm>
            <a:off x="6524942" y="1453573"/>
            <a:ext cx="5400675" cy="4572000"/>
          </a:xfrm>
          <a:prstGeom prst="rect">
            <a:avLst/>
          </a:prstGeom>
        </p:spPr>
      </p:pic>
      <p:sp>
        <p:nvSpPr>
          <p:cNvPr id="7" name="Rectangle 1">
            <a:extLst>
              <a:ext uri="{FF2B5EF4-FFF2-40B4-BE49-F238E27FC236}">
                <a16:creationId xmlns:a16="http://schemas.microsoft.com/office/drawing/2014/main" id="{6E4A54EC-BA53-9A0F-532C-12B57C4B6B9B}"/>
              </a:ext>
            </a:extLst>
          </p:cNvPr>
          <p:cNvSpPr>
            <a:spLocks noGrp="1" noChangeArrowheads="1"/>
          </p:cNvSpPr>
          <p:nvPr>
            <p:ph type="body" sz="half" idx="4294967295"/>
          </p:nvPr>
        </p:nvSpPr>
        <p:spPr bwMode="auto">
          <a:xfrm>
            <a:off x="568960" y="1460873"/>
            <a:ext cx="5720081"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r>
              <a:rPr kumimoji="0" lang="en-US" altLang="en-US" sz="1800" b="1" i="0" u="none" strike="noStrike" cap="none" normalizeH="0" baseline="0" dirty="0">
                <a:ln>
                  <a:noFill/>
                </a:ln>
                <a:solidFill>
                  <a:schemeClr val="tx1"/>
                </a:solidFill>
                <a:effectLst/>
              </a:rPr>
              <a:t>The Success Rate vs. Orbit Type graph provides the following insights:</a:t>
            </a:r>
          </a:p>
          <a:p>
            <a:pPr eaLnBrk="0" fontAlgn="base" hangingPunct="0">
              <a:lnSpc>
                <a:spcPct val="100000"/>
              </a:lnSpc>
              <a:spcBef>
                <a:spcPct val="0"/>
              </a:spcBef>
              <a:spcAft>
                <a:spcPct val="0"/>
              </a:spcAft>
            </a:pPr>
            <a:r>
              <a:rPr kumimoji="0" lang="en-US" altLang="en-US" sz="1800" b="1" i="0" u="none" strike="noStrike" cap="none" normalizeH="0" baseline="0" dirty="0">
                <a:ln>
                  <a:noFill/>
                </a:ln>
                <a:solidFill>
                  <a:schemeClr val="tx1"/>
                </a:solidFill>
                <a:effectLst/>
              </a:rPr>
              <a:t>Orbits with 100% Success Rate: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rPr>
              <a:t>ES-L1, GEO, HEO, and SSO demonstrate perfect success rates, indicating high reliability for these orbit types. </a:t>
            </a:r>
          </a:p>
          <a:p>
            <a:pPr eaLnBrk="0" fontAlgn="base" hangingPunct="0">
              <a:lnSpc>
                <a:spcPct val="100000"/>
              </a:lnSpc>
              <a:spcBef>
                <a:spcPct val="0"/>
              </a:spcBef>
              <a:spcAft>
                <a:spcPct val="0"/>
              </a:spcAft>
            </a:pPr>
            <a:r>
              <a:rPr kumimoji="0" lang="en-US" altLang="en-US" sz="1800" b="1" i="0" u="none" strike="noStrike" cap="none" normalizeH="0" baseline="0" dirty="0">
                <a:ln>
                  <a:noFill/>
                </a:ln>
                <a:solidFill>
                  <a:schemeClr val="tx1"/>
                </a:solidFill>
                <a:effectLst/>
              </a:rPr>
              <a:t>Orbits with 0% Success Rate: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rPr>
              <a:t>SO has no successful missions, highlighting challenges or limited attempts for this orbit. </a:t>
            </a:r>
          </a:p>
          <a:p>
            <a:pPr eaLnBrk="0" fontAlgn="base" hangingPunct="0">
              <a:lnSpc>
                <a:spcPct val="100000"/>
              </a:lnSpc>
              <a:spcBef>
                <a:spcPct val="0"/>
              </a:spcBef>
              <a:spcAft>
                <a:spcPct val="0"/>
              </a:spcAft>
            </a:pPr>
            <a:r>
              <a:rPr kumimoji="0" lang="en-US" altLang="en-US" sz="1800" b="1" i="0" u="none" strike="noStrike" cap="none" normalizeH="0" baseline="0" dirty="0">
                <a:ln>
                  <a:noFill/>
                </a:ln>
                <a:solidFill>
                  <a:schemeClr val="tx1"/>
                </a:solidFill>
                <a:effectLst/>
              </a:rPr>
              <a:t>Moderate Success Rates (50%-85%):</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rPr>
              <a:t>GTO, ISS, LEO, MEO, and PO show varied performance, with success rates influenced by payloads, mission complexity, and other factors. </a:t>
            </a:r>
          </a:p>
          <a:p>
            <a:pPr eaLnBrk="0" fontAlgn="base" hangingPunct="0">
              <a:lnSpc>
                <a:spcPct val="100000"/>
              </a:lnSpc>
              <a:spcBef>
                <a:spcPct val="0"/>
              </a:spcBef>
              <a:spcAft>
                <a:spcPct val="0"/>
              </a:spcAft>
            </a:pPr>
            <a:r>
              <a:rPr kumimoji="0" lang="en-US" altLang="en-US" sz="1800" b="1" i="0" u="none" strike="noStrike" cap="none" normalizeH="0" baseline="0" dirty="0">
                <a:ln>
                  <a:noFill/>
                </a:ln>
                <a:solidFill>
                  <a:schemeClr val="tx1"/>
                </a:solidFill>
                <a:effectLst/>
              </a:rPr>
              <a:t>This analysis shows that orbit type significantly impacts mission success, with certain orbits offering more predictable outcomes.</a:t>
            </a:r>
          </a:p>
        </p:txBody>
      </p:sp>
    </p:spTree>
    <p:extLst>
      <p:ext uri="{BB962C8B-B14F-4D97-AF65-F5344CB8AC3E}">
        <p14:creationId xmlns:p14="http://schemas.microsoft.com/office/powerpoint/2010/main" val="80090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166D8957-DC84-F6CE-6433-3BA76F915ABF}"/>
              </a:ext>
            </a:extLst>
          </p:cNvPr>
          <p:cNvPicPr>
            <a:picLocks noChangeAspect="1"/>
          </p:cNvPicPr>
          <p:nvPr/>
        </p:nvPicPr>
        <p:blipFill>
          <a:blip r:embed="rId3"/>
          <a:stretch>
            <a:fillRect/>
          </a:stretch>
        </p:blipFill>
        <p:spPr>
          <a:xfrm>
            <a:off x="6403340" y="1547469"/>
            <a:ext cx="5562600" cy="4333875"/>
          </a:xfrm>
          <a:prstGeom prst="rect">
            <a:avLst/>
          </a:prstGeom>
        </p:spPr>
      </p:pic>
      <p:sp>
        <p:nvSpPr>
          <p:cNvPr id="7" name="Rectangle 1">
            <a:extLst>
              <a:ext uri="{FF2B5EF4-FFF2-40B4-BE49-F238E27FC236}">
                <a16:creationId xmlns:a16="http://schemas.microsoft.com/office/drawing/2014/main" id="{556B70D1-FEF0-8052-F443-496AC279C650}"/>
              </a:ext>
            </a:extLst>
          </p:cNvPr>
          <p:cNvSpPr>
            <a:spLocks noGrp="1" noChangeArrowheads="1"/>
          </p:cNvSpPr>
          <p:nvPr>
            <p:ph type="body" sz="half" idx="4294967295"/>
          </p:nvPr>
        </p:nvSpPr>
        <p:spPr bwMode="auto">
          <a:xfrm>
            <a:off x="557048" y="1391555"/>
            <a:ext cx="5775491"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rPr>
              <a:t>The </a:t>
            </a:r>
            <a:r>
              <a:rPr kumimoji="0" lang="en-US" altLang="en-US" sz="1800" b="1" i="0" u="none" strike="noStrike" cap="none" normalizeH="0" baseline="0" dirty="0">
                <a:ln>
                  <a:noFill/>
                </a:ln>
                <a:solidFill>
                  <a:schemeClr val="tx1"/>
                </a:solidFill>
                <a:effectLst/>
              </a:rPr>
              <a:t>Flight Number vs. Orbit Type</a:t>
            </a:r>
            <a:r>
              <a:rPr kumimoji="0" lang="en-US" altLang="en-US" sz="1800" b="0" i="0" u="none" strike="noStrike" cap="none" normalizeH="0" baseline="0" dirty="0">
                <a:ln>
                  <a:noFill/>
                </a:ln>
                <a:solidFill>
                  <a:schemeClr val="tx1"/>
                </a:solidFill>
                <a:effectLst/>
              </a:rPr>
              <a:t> graph reveals the following insights:</a:t>
            </a:r>
          </a:p>
          <a:p>
            <a:pPr eaLnBrk="0" fontAlgn="base" hangingPunct="0">
              <a:lnSpc>
                <a:spcPct val="100000"/>
              </a:lnSpc>
              <a:spcBef>
                <a:spcPct val="0"/>
              </a:spcBef>
              <a:spcAft>
                <a:spcPct val="0"/>
              </a:spcAft>
            </a:pPr>
            <a:r>
              <a:rPr kumimoji="0" lang="en-US" altLang="en-US" sz="1800" b="1" i="0" u="none" strike="noStrike" cap="none" normalizeH="0" baseline="0" dirty="0">
                <a:ln>
                  <a:noFill/>
                </a:ln>
                <a:solidFill>
                  <a:schemeClr val="tx1"/>
                </a:solidFill>
                <a:effectLst/>
              </a:rPr>
              <a:t>LEO (Low Earth Orbit)</a:t>
            </a:r>
            <a:r>
              <a:rPr kumimoji="0" lang="en-US" altLang="en-US" sz="1800" b="0" i="0" u="none" strike="noStrike" cap="none" normalizeH="0" baseline="0" dirty="0">
                <a:ln>
                  <a:noFill/>
                </a:ln>
                <a:solidFill>
                  <a:schemeClr val="tx1"/>
                </a:solidFill>
                <a:effectLst/>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rPr>
              <a:t> A positive correlation is observed between the number of flights and success rates. More flights in LEO tend to show improved reliability, likely due to iterative advancements and optimizations. </a:t>
            </a:r>
          </a:p>
          <a:p>
            <a:pPr eaLnBrk="0" fontAlgn="base" hangingPunct="0">
              <a:lnSpc>
                <a:spcPct val="100000"/>
              </a:lnSpc>
              <a:spcBef>
                <a:spcPct val="0"/>
              </a:spcBef>
              <a:spcAft>
                <a:spcPct val="0"/>
              </a:spcAft>
            </a:pPr>
            <a:r>
              <a:rPr kumimoji="0" lang="en-US" altLang="en-US" sz="1800" b="1" i="0" u="none" strike="noStrike" cap="none" normalizeH="0" baseline="0" dirty="0">
                <a:ln>
                  <a:noFill/>
                </a:ln>
                <a:solidFill>
                  <a:schemeClr val="tx1"/>
                </a:solidFill>
                <a:effectLst/>
              </a:rPr>
              <a:t>GTO (Geostationary Transfer Orbit)</a:t>
            </a:r>
            <a:r>
              <a:rPr kumimoji="0" lang="en-US" altLang="en-US" sz="1800" b="0" i="0" u="none" strike="noStrike" cap="none" normalizeH="0" baseline="0" dirty="0">
                <a:ln>
                  <a:noFill/>
                </a:ln>
                <a:solidFill>
                  <a:schemeClr val="tx1"/>
                </a:solidFill>
                <a:effectLst/>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rPr>
              <a:t> No clear relationship between flight numbers and success rates is evident, suggesting other factors (e.g., payload, mission complexity) play a more significant role in this orbit. </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rPr>
              <a:t>This indicates that while experience (number of flights) boosts success in simpler orbits like LEO, it may not have the same impact on more challenging orbits like GTO.</a:t>
            </a:r>
          </a:p>
        </p:txBody>
      </p:sp>
    </p:spTree>
    <p:extLst>
      <p:ext uri="{BB962C8B-B14F-4D97-AF65-F5344CB8AC3E}">
        <p14:creationId xmlns:p14="http://schemas.microsoft.com/office/powerpoint/2010/main" val="1106727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98E0456C-4241-082E-056D-F0CCED214D9B}"/>
              </a:ext>
            </a:extLst>
          </p:cNvPr>
          <p:cNvPicPr>
            <a:picLocks noChangeAspect="1"/>
          </p:cNvPicPr>
          <p:nvPr/>
        </p:nvPicPr>
        <p:blipFill>
          <a:blip r:embed="rId3"/>
          <a:stretch>
            <a:fillRect/>
          </a:stretch>
        </p:blipFill>
        <p:spPr>
          <a:xfrm>
            <a:off x="6524625" y="1535113"/>
            <a:ext cx="5667375" cy="4333875"/>
          </a:xfrm>
          <a:prstGeom prst="rect">
            <a:avLst/>
          </a:prstGeom>
        </p:spPr>
      </p:pic>
      <p:sp>
        <p:nvSpPr>
          <p:cNvPr id="7" name="Rectangle 1">
            <a:extLst>
              <a:ext uri="{FF2B5EF4-FFF2-40B4-BE49-F238E27FC236}">
                <a16:creationId xmlns:a16="http://schemas.microsoft.com/office/drawing/2014/main" id="{1238898A-5731-07CE-A1B4-8AA0602E59E9}"/>
              </a:ext>
            </a:extLst>
          </p:cNvPr>
          <p:cNvSpPr>
            <a:spLocks noGrp="1" noChangeArrowheads="1"/>
          </p:cNvSpPr>
          <p:nvPr>
            <p:ph type="body" sz="half" idx="4294967295"/>
          </p:nvPr>
        </p:nvSpPr>
        <p:spPr bwMode="auto">
          <a:xfrm>
            <a:off x="637858" y="1621671"/>
            <a:ext cx="5667375"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rPr>
              <a:t>The </a:t>
            </a:r>
            <a:r>
              <a:rPr kumimoji="0" lang="en-US" altLang="en-US" sz="1800" b="1" i="0" u="none" strike="noStrike" cap="none" normalizeH="0" baseline="0" dirty="0">
                <a:ln>
                  <a:noFill/>
                </a:ln>
                <a:solidFill>
                  <a:schemeClr val="tx1"/>
                </a:solidFill>
                <a:effectLst/>
              </a:rPr>
              <a:t>Payload vs. Orbit Type</a:t>
            </a:r>
            <a:r>
              <a:rPr kumimoji="0" lang="en-US" altLang="en-US" sz="1800" b="0" i="0" u="none" strike="noStrike" cap="none" normalizeH="0" baseline="0" dirty="0">
                <a:ln>
                  <a:noFill/>
                </a:ln>
                <a:solidFill>
                  <a:schemeClr val="tx1"/>
                </a:solidFill>
                <a:effectLst/>
              </a:rPr>
              <a:t> graph highlights the following insights: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1" i="0" u="none" strike="noStrike" cap="none" normalizeH="0" baseline="0" dirty="0">
                <a:ln>
                  <a:noFill/>
                </a:ln>
                <a:solidFill>
                  <a:schemeClr val="tx1"/>
                </a:solidFill>
                <a:effectLst/>
              </a:rPr>
              <a:t>Impact of Heavy Payloads</a:t>
            </a:r>
            <a:r>
              <a:rPr kumimoji="0" lang="en-US" altLang="en-US" sz="1800" b="0" i="0" u="none" strike="noStrike" cap="none" normalizeH="0" baseline="0" dirty="0">
                <a:ln>
                  <a:noFill/>
                </a:ln>
                <a:solidFill>
                  <a:schemeClr val="tx1"/>
                </a:solidFill>
                <a:effectLst/>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rPr>
              <a:t>GTO (Geostationary Transfer Orbit)</a:t>
            </a:r>
            <a:r>
              <a:rPr kumimoji="0" lang="en-US" altLang="en-US" sz="1800" b="0" i="0" u="none" strike="noStrike" cap="none" normalizeH="0" baseline="0" dirty="0">
                <a:ln>
                  <a:noFill/>
                </a:ln>
                <a:solidFill>
                  <a:schemeClr val="tx1"/>
                </a:solidFill>
                <a:effectLst/>
              </a:rPr>
              <a:t>: Heavy payloads negatively affect success rates.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rPr>
              <a:t>LEO (Low Earth Orbit)</a:t>
            </a:r>
            <a:r>
              <a:rPr kumimoji="0" lang="en-US" altLang="en-US" sz="1800" b="0" i="0" u="none" strike="noStrike" cap="none" normalizeH="0" baseline="0" dirty="0">
                <a:ln>
                  <a:noFill/>
                </a:ln>
                <a:solidFill>
                  <a:schemeClr val="tx1"/>
                </a:solidFill>
                <a:effectLst/>
              </a:rPr>
              <a:t> and </a:t>
            </a:r>
            <a:r>
              <a:rPr kumimoji="0" lang="en-US" altLang="en-US" sz="1800" b="1" i="0" u="none" strike="noStrike" cap="none" normalizeH="0" baseline="0" dirty="0">
                <a:ln>
                  <a:noFill/>
                </a:ln>
                <a:solidFill>
                  <a:schemeClr val="tx1"/>
                </a:solidFill>
                <a:effectLst/>
              </a:rPr>
              <a:t>Polar (ISS)</a:t>
            </a:r>
            <a:r>
              <a:rPr kumimoji="0" lang="en-US" altLang="en-US" sz="1800" b="0" i="0" u="none" strike="noStrike" cap="none" normalizeH="0" baseline="0" dirty="0">
                <a:ln>
                  <a:noFill/>
                </a:ln>
                <a:solidFill>
                  <a:schemeClr val="tx1"/>
                </a:solidFill>
                <a:effectLst/>
              </a:rPr>
              <a:t>: Heavy payloads have a positive influence on success rates, showcasing the robustness of these orbits for larger missions. </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1" i="0" u="none" strike="noStrike" cap="none" normalizeH="0" baseline="0" dirty="0">
                <a:ln>
                  <a:noFill/>
                </a:ln>
                <a:solidFill>
                  <a:schemeClr val="tx1"/>
                </a:solidFill>
                <a:effectLst/>
              </a:rPr>
              <a:t>Payload Thresholds</a:t>
            </a:r>
            <a:r>
              <a:rPr kumimoji="0" lang="en-US" altLang="en-US" sz="1800" b="0" i="0" u="none" strike="noStrike" cap="none" normalizeH="0" baseline="0" dirty="0">
                <a:ln>
                  <a:noFill/>
                </a:ln>
                <a:solidFill>
                  <a:schemeClr val="tx1"/>
                </a:solidFill>
                <a:effectLst/>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rPr>
              <a:t>Lighter payloads tend to perform better across most orbit types, with fewer failures.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rPr>
              <a:t>These findings underscore the importance of aligning payload capacity with orbit type to maximize mission success.</a:t>
            </a:r>
          </a:p>
        </p:txBody>
      </p:sp>
    </p:spTree>
    <p:extLst>
      <p:ext uri="{BB962C8B-B14F-4D97-AF65-F5344CB8AC3E}">
        <p14:creationId xmlns:p14="http://schemas.microsoft.com/office/powerpoint/2010/main" val="3145340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645063"/>
            <a:ext cx="10934309" cy="478214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1600" dirty="0">
                <a:solidFill>
                  <a:schemeClr val="tx1"/>
                </a:solidFill>
                <a:latin typeface="Abadi" panose="020B0604020104020204" pitchFamily="34" charset="0"/>
              </a:rPr>
              <a:t>Data collection – </a:t>
            </a:r>
          </a:p>
          <a:p>
            <a:pPr>
              <a:lnSpc>
                <a:spcPct val="100000"/>
              </a:lnSpc>
              <a:spcBef>
                <a:spcPts val="1400"/>
              </a:spcBef>
            </a:pPr>
            <a:r>
              <a:rPr lang="en-US" sz="1600" dirty="0">
                <a:solidFill>
                  <a:schemeClr val="tx1"/>
                </a:solidFill>
                <a:latin typeface="Abadi" panose="020B0604020104020204" pitchFamily="34" charset="0"/>
              </a:rPr>
              <a:t>Data wrangling –</a:t>
            </a:r>
          </a:p>
          <a:p>
            <a:pPr>
              <a:lnSpc>
                <a:spcPct val="100000"/>
              </a:lnSpc>
              <a:spcBef>
                <a:spcPts val="1400"/>
              </a:spcBef>
            </a:pPr>
            <a:r>
              <a:rPr lang="en-US" sz="1600" dirty="0">
                <a:solidFill>
                  <a:schemeClr val="tx1"/>
                </a:solidFill>
                <a:latin typeface="Abadi" panose="020B0604020104020204" pitchFamily="34" charset="0"/>
              </a:rPr>
              <a:t> Exploratory Data Analysis</a:t>
            </a:r>
          </a:p>
          <a:p>
            <a:pPr>
              <a:lnSpc>
                <a:spcPct val="100000"/>
              </a:lnSpc>
              <a:spcBef>
                <a:spcPts val="1400"/>
              </a:spcBef>
            </a:pPr>
            <a:r>
              <a:rPr lang="en-US" sz="1600" dirty="0">
                <a:solidFill>
                  <a:schemeClr val="tx1"/>
                </a:solidFill>
                <a:latin typeface="Abadi" panose="020B0604020104020204" pitchFamily="34" charset="0"/>
              </a:rPr>
              <a:t>Data Visualization </a:t>
            </a:r>
          </a:p>
          <a:p>
            <a:pPr>
              <a:lnSpc>
                <a:spcPct val="100000"/>
              </a:lnSpc>
              <a:spcBef>
                <a:spcPts val="1400"/>
              </a:spcBef>
            </a:pPr>
            <a:r>
              <a:rPr lang="en-US" sz="1600" dirty="0">
                <a:solidFill>
                  <a:schemeClr val="tx1"/>
                </a:solidFill>
                <a:latin typeface="Abadi" panose="020B0604020104020204" pitchFamily="34" charset="0"/>
              </a:rPr>
              <a:t>Data Analysis with SQL </a:t>
            </a:r>
          </a:p>
          <a:p>
            <a:pPr>
              <a:lnSpc>
                <a:spcPct val="100000"/>
              </a:lnSpc>
              <a:spcBef>
                <a:spcPts val="1400"/>
              </a:spcBef>
            </a:pPr>
            <a:r>
              <a:rPr lang="en-US" sz="1600" dirty="0">
                <a:solidFill>
                  <a:schemeClr val="tx1"/>
                </a:solidFill>
                <a:latin typeface="Abadi" panose="020B0604020104020204" pitchFamily="34" charset="0"/>
              </a:rPr>
              <a:t>Building an interactive map with Folium </a:t>
            </a:r>
          </a:p>
          <a:p>
            <a:pPr>
              <a:lnSpc>
                <a:spcPct val="100000"/>
              </a:lnSpc>
              <a:spcBef>
                <a:spcPts val="1400"/>
              </a:spcBef>
            </a:pPr>
            <a:r>
              <a:rPr lang="en-US" sz="1600" dirty="0">
                <a:solidFill>
                  <a:schemeClr val="tx1"/>
                </a:solidFill>
                <a:latin typeface="Abadi" panose="020B0604020104020204" pitchFamily="34" charset="0"/>
              </a:rPr>
              <a:t>Building a Dashboard with </a:t>
            </a:r>
            <a:r>
              <a:rPr lang="en-US" sz="1600" dirty="0" err="1">
                <a:solidFill>
                  <a:schemeClr val="tx1"/>
                </a:solidFill>
                <a:latin typeface="Abadi" panose="020B0604020104020204" pitchFamily="34" charset="0"/>
              </a:rPr>
              <a:t>Plotly</a:t>
            </a:r>
            <a:r>
              <a:rPr lang="en-US" sz="1600" dirty="0">
                <a:solidFill>
                  <a:schemeClr val="tx1"/>
                </a:solidFill>
                <a:latin typeface="Abadi" panose="020B0604020104020204" pitchFamily="34" charset="0"/>
              </a:rPr>
              <a:t> Dash</a:t>
            </a:r>
          </a:p>
          <a:p>
            <a:pPr>
              <a:lnSpc>
                <a:spcPct val="100000"/>
              </a:lnSpc>
              <a:spcBef>
                <a:spcPts val="1400"/>
              </a:spcBef>
            </a:pPr>
            <a:r>
              <a:rPr lang="en-US" sz="1600" dirty="0">
                <a:solidFill>
                  <a:schemeClr val="tx1"/>
                </a:solidFill>
                <a:latin typeface="Abadi" panose="020B0604020104020204" pitchFamily="34" charset="0"/>
              </a:rPr>
              <a:t>Training Machine learning models</a:t>
            </a:r>
            <a:endParaRPr lang="en-US" sz="2200" dirty="0">
              <a:solidFill>
                <a:schemeClr val="tx1"/>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35AB7E28-9AD3-B62B-A01C-68EA4FB477C0}"/>
              </a:ext>
            </a:extLst>
          </p:cNvPr>
          <p:cNvPicPr>
            <a:picLocks noChangeAspect="1"/>
          </p:cNvPicPr>
          <p:nvPr/>
        </p:nvPicPr>
        <p:blipFill>
          <a:blip r:embed="rId3"/>
          <a:stretch>
            <a:fillRect/>
          </a:stretch>
        </p:blipFill>
        <p:spPr>
          <a:xfrm>
            <a:off x="6395085" y="1631156"/>
            <a:ext cx="5561154" cy="3595687"/>
          </a:xfrm>
          <a:prstGeom prst="rect">
            <a:avLst/>
          </a:prstGeom>
        </p:spPr>
      </p:pic>
      <p:sp>
        <p:nvSpPr>
          <p:cNvPr id="8" name="Rectangle 2">
            <a:extLst>
              <a:ext uri="{FF2B5EF4-FFF2-40B4-BE49-F238E27FC236}">
                <a16:creationId xmlns:a16="http://schemas.microsoft.com/office/drawing/2014/main" id="{2E1E709E-23CC-B4BF-44BD-4A64364B1EA8}"/>
              </a:ext>
            </a:extLst>
          </p:cNvPr>
          <p:cNvSpPr>
            <a:spLocks noGrp="1" noChangeArrowheads="1"/>
          </p:cNvSpPr>
          <p:nvPr>
            <p:ph type="body" sz="half" idx="4294967295"/>
          </p:nvPr>
        </p:nvSpPr>
        <p:spPr bwMode="auto">
          <a:xfrm>
            <a:off x="558800" y="1353364"/>
            <a:ext cx="568960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The </a:t>
            </a:r>
            <a:r>
              <a:rPr kumimoji="0" lang="en-US" altLang="en-US" sz="1800" b="1" i="0" u="none" strike="noStrike" cap="none" normalizeH="0" baseline="0" dirty="0">
                <a:ln>
                  <a:noFill/>
                </a:ln>
                <a:solidFill>
                  <a:schemeClr val="tx1"/>
                </a:solidFill>
                <a:effectLst/>
                <a:latin typeface="Arial" panose="020B0604020202020204" pitchFamily="34" charset="0"/>
              </a:rPr>
              <a:t>Launch Success Yearly Trend</a:t>
            </a:r>
            <a:r>
              <a:rPr kumimoji="0" lang="en-US" altLang="en-US" sz="1800" b="0" i="0" u="none" strike="noStrike" cap="none" normalizeH="0" baseline="0" dirty="0">
                <a:ln>
                  <a:noFill/>
                </a:ln>
                <a:solidFill>
                  <a:schemeClr val="tx1"/>
                </a:solidFill>
                <a:effectLst/>
                <a:latin typeface="Arial" panose="020B0604020202020204" pitchFamily="34" charset="0"/>
              </a:rPr>
              <a:t> graph reveals the following insights:</a:t>
            </a:r>
          </a:p>
          <a:p>
            <a:pPr eaLnBrk="0" fontAlgn="base" hangingPunct="0">
              <a:lnSpc>
                <a:spcPct val="100000"/>
              </a:lnSpc>
              <a:spcBef>
                <a:spcPct val="0"/>
              </a:spcBef>
              <a:spcAft>
                <a:spcPct val="0"/>
              </a:spcAf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sz="1800" b="1" i="0" u="none" strike="noStrike" cap="none" normalizeH="0" baseline="0" dirty="0">
                <a:ln>
                  <a:noFill/>
                </a:ln>
                <a:solidFill>
                  <a:schemeClr val="tx1"/>
                </a:solidFill>
                <a:effectLst/>
                <a:latin typeface="Arial" panose="020B0604020202020204" pitchFamily="34" charset="0"/>
              </a:rPr>
              <a:t>Consistent Improvement</a:t>
            </a:r>
            <a:r>
              <a:rPr kumimoji="0" lang="en-US" altLang="en-US" sz="1800" b="0" i="0" u="none" strike="noStrike" cap="none" normalizeH="0" baseline="0" dirty="0">
                <a:ln>
                  <a:noFill/>
                </a:ln>
                <a:solidFill>
                  <a:schemeClr val="tx1"/>
                </a:solidFill>
                <a:effectLst/>
                <a:latin typeface="Arial" panose="020B0604020202020204" pitchFamily="34" charset="0"/>
              </a:rPr>
              <a:t>: The success rate of SpaceX launches has steadily increased from 2013 to 2020, reflecting advancements in technology, processes, and experience. </a:t>
            </a:r>
          </a:p>
          <a:p>
            <a:pPr eaLnBrk="0" fontAlgn="base" hangingPunct="0">
              <a:lnSpc>
                <a:spcPct val="100000"/>
              </a:lnSpc>
              <a:spcBef>
                <a:spcPct val="0"/>
              </a:spcBef>
              <a:spcAft>
                <a:spcPct val="0"/>
              </a:spcAf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sz="1800" b="1" i="0" u="none" strike="noStrike" cap="none" normalizeH="0" baseline="0" dirty="0">
                <a:ln>
                  <a:noFill/>
                </a:ln>
                <a:solidFill>
                  <a:schemeClr val="tx1"/>
                </a:solidFill>
                <a:effectLst/>
                <a:latin typeface="Arial" panose="020B0604020202020204" pitchFamily="34" charset="0"/>
              </a:rPr>
              <a:t>Reliability Over Time</a:t>
            </a:r>
            <a:r>
              <a:rPr kumimoji="0" lang="en-US" altLang="en-US" sz="1800" b="0" i="0" u="none" strike="noStrike" cap="none" normalizeH="0" baseline="0" dirty="0">
                <a:ln>
                  <a:noFill/>
                </a:ln>
                <a:solidFill>
                  <a:schemeClr val="tx1"/>
                </a:solidFill>
                <a:effectLst/>
                <a:latin typeface="Arial" panose="020B0604020202020204" pitchFamily="34" charset="0"/>
              </a:rPr>
              <a:t>: The trend demonstrates SpaceX's growing operational reliability, with fewer failures in recent years. </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This trend showcases the company’s commitment to innovation and continuous improvement in launch success rates.</a:t>
            </a:r>
          </a:p>
        </p:txBody>
      </p:sp>
    </p:spTree>
    <p:extLst>
      <p:ext uri="{BB962C8B-B14F-4D97-AF65-F5344CB8AC3E}">
        <p14:creationId xmlns:p14="http://schemas.microsoft.com/office/powerpoint/2010/main" val="7065944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714772" y="6025573"/>
            <a:ext cx="1041390" cy="401638"/>
          </a:xfrm>
        </p:spPr>
        <p:txBody>
          <a:bodyPr/>
          <a:lstStyle/>
          <a:p>
            <a:fld id="{5075537C-CA84-1446-933C-8E9D027F9201}" type="slidenum">
              <a:rPr lang="en-US" sz="1800" smtClean="0"/>
              <a:t>31</a:t>
            </a:fld>
            <a:endParaRPr lang="en-US" sz="1800"/>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3991994"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All Launch Site Names</a:t>
            </a:r>
          </a:p>
        </p:txBody>
      </p:sp>
      <p:sp>
        <p:nvSpPr>
          <p:cNvPr id="9" name="Rectangle 5">
            <a:extLst>
              <a:ext uri="{FF2B5EF4-FFF2-40B4-BE49-F238E27FC236}">
                <a16:creationId xmlns:a16="http://schemas.microsoft.com/office/drawing/2014/main" id="{F8E4B55F-5D27-ED0D-52D4-170E7EB31027}"/>
              </a:ext>
            </a:extLst>
          </p:cNvPr>
          <p:cNvSpPr>
            <a:spLocks noGrp="1" noChangeArrowheads="1"/>
          </p:cNvSpPr>
          <p:nvPr>
            <p:ph idx="4294967295"/>
          </p:nvPr>
        </p:nvSpPr>
        <p:spPr bwMode="auto">
          <a:xfrm>
            <a:off x="770011" y="1509227"/>
            <a:ext cx="10761589" cy="5109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chemeClr val="tx1"/>
                </a:solidFill>
                <a:effectLst/>
              </a:rPr>
              <a:t>cur.execute</a:t>
            </a:r>
            <a:r>
              <a:rPr kumimoji="0" lang="en-US" altLang="en-US" sz="1600" b="1"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rPr>
              <a:t>SELECT DISTINCT "</a:t>
            </a:r>
            <a:r>
              <a:rPr kumimoji="0" lang="en-US" altLang="en-US" sz="1600" b="1" i="0" u="none" strike="noStrike" cap="none" normalizeH="0" baseline="0" dirty="0" err="1">
                <a:ln>
                  <a:noFill/>
                </a:ln>
                <a:solidFill>
                  <a:schemeClr val="tx1"/>
                </a:solidFill>
                <a:effectLst/>
              </a:rPr>
              <a:t>Launch_Site</a:t>
            </a:r>
            <a:r>
              <a:rPr kumimoji="0" lang="en-US" altLang="en-US" sz="1600" b="1"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rPr>
              <a:t>FROM SPACEXTBL;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chemeClr val="tx1"/>
                </a:solidFill>
                <a:effectLst/>
              </a:rPr>
              <a:t>unique_launch_sites</a:t>
            </a:r>
            <a:r>
              <a:rPr kumimoji="0" lang="en-US" altLang="en-US" sz="1600" b="1" i="0" u="none" strike="noStrike" cap="none" normalizeH="0" baseline="0" dirty="0">
                <a:ln>
                  <a:noFill/>
                </a:ln>
                <a:solidFill>
                  <a:schemeClr val="tx1"/>
                </a:solidFill>
                <a:effectLst/>
              </a:rPr>
              <a:t> = </a:t>
            </a:r>
            <a:r>
              <a:rPr kumimoji="0" lang="en-US" altLang="en-US" sz="1600" b="1" i="0" u="none" strike="noStrike" cap="none" normalizeH="0" baseline="0" dirty="0" err="1">
                <a:ln>
                  <a:noFill/>
                </a:ln>
                <a:solidFill>
                  <a:schemeClr val="tx1"/>
                </a:solidFill>
                <a:effectLst/>
              </a:rPr>
              <a:t>cur.fetchall</a:t>
            </a:r>
            <a:r>
              <a:rPr kumimoji="0" lang="en-US" altLang="en-US" sz="1600" b="1"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rPr>
              <a:t>for site in </a:t>
            </a:r>
            <a:r>
              <a:rPr kumimoji="0" lang="en-US" altLang="en-US" sz="1600" b="1" i="0" u="none" strike="noStrike" cap="none" normalizeH="0" baseline="0" dirty="0" err="1">
                <a:ln>
                  <a:noFill/>
                </a:ln>
                <a:solidFill>
                  <a:schemeClr val="tx1"/>
                </a:solidFill>
                <a:effectLst/>
              </a:rPr>
              <a:t>unique_launch_sites</a:t>
            </a:r>
            <a:r>
              <a:rPr kumimoji="0" lang="en-US" altLang="en-US" sz="1600" b="1"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rPr>
              <a:t>    print(site[0])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rPr>
              <a:t>Result: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rPr>
              <a:t>CCAFS SLC-40</a:t>
            </a:r>
            <a:r>
              <a:rPr kumimoji="0" lang="en-US" altLang="en-US" sz="18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800" b="1" dirty="0"/>
              <a:t>CCAFS LC-40</a:t>
            </a:r>
            <a:endParaRPr kumimoji="0" lang="en-US" altLang="en-US" sz="18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rPr>
              <a:t>VAFB SLC-4E</a:t>
            </a:r>
            <a:r>
              <a:rPr kumimoji="0" lang="en-US" altLang="en-US" sz="18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rPr>
              <a:t>KSC LC-39A</a:t>
            </a:r>
            <a:r>
              <a:rPr kumimoji="0" lang="en-US" altLang="en-US" sz="18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rPr>
              <a:t>Explanation: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rPr>
              <a:t>The query retrieves all distinct launch site names from the dataset, showcasing the three primary sites used by SpaceX for its missions. These sites are crucial for their geographical advantages and suitability for various mission types.</a:t>
            </a:r>
          </a:p>
        </p:txBody>
      </p:sp>
    </p:spTree>
    <p:extLst>
      <p:ext uri="{BB962C8B-B14F-4D97-AF65-F5344CB8AC3E}">
        <p14:creationId xmlns:p14="http://schemas.microsoft.com/office/powerpoint/2010/main" val="27278509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60400" y="1513840"/>
            <a:ext cx="11165839" cy="4663123"/>
          </a:xfrm>
          <a:prstGeom prst="rect">
            <a:avLst/>
          </a:prstGeom>
        </p:spPr>
        <p:txBody>
          <a:bodyPr>
            <a:normAutofit/>
          </a:bodyPr>
          <a:lstStyle/>
          <a:p>
            <a:pPr>
              <a:lnSpc>
                <a:spcPct val="100000"/>
              </a:lnSpc>
              <a:spcBef>
                <a:spcPts val="1400"/>
              </a:spcBef>
            </a:pPr>
            <a:r>
              <a:rPr lang="en-US" sz="1400" b="1" dirty="0" err="1">
                <a:solidFill>
                  <a:schemeClr val="accent3">
                    <a:lumMod val="25000"/>
                  </a:schemeClr>
                </a:solidFill>
              </a:rPr>
              <a:t>cur.execute</a:t>
            </a:r>
            <a:r>
              <a:rPr lang="en-US" sz="1400" b="1" dirty="0">
                <a:solidFill>
                  <a:schemeClr val="accent3">
                    <a:lumMod val="25000"/>
                  </a:schemeClr>
                </a:solidFill>
              </a:rPr>
              <a:t>(SELECT *FROM SPACEXTBL WHERE "</a:t>
            </a:r>
            <a:r>
              <a:rPr lang="en-US" sz="1400" b="1" dirty="0" err="1">
                <a:solidFill>
                  <a:schemeClr val="accent3">
                    <a:lumMod val="25000"/>
                  </a:schemeClr>
                </a:solidFill>
              </a:rPr>
              <a:t>Launch_Site</a:t>
            </a:r>
            <a:r>
              <a:rPr lang="en-US" sz="1400" b="1" dirty="0">
                <a:solidFill>
                  <a:schemeClr val="accent3">
                    <a:lumMod val="25000"/>
                  </a:schemeClr>
                </a:solidFill>
              </a:rPr>
              <a:t>" LIKE 'CCA%’ LIMIT 5)</a:t>
            </a:r>
          </a:p>
          <a:p>
            <a:pPr>
              <a:lnSpc>
                <a:spcPct val="100000"/>
              </a:lnSpc>
              <a:spcBef>
                <a:spcPts val="1400"/>
              </a:spcBef>
            </a:pPr>
            <a:r>
              <a:rPr lang="en-US" sz="1400" b="1" dirty="0">
                <a:solidFill>
                  <a:schemeClr val="accent3">
                    <a:lumMod val="25000"/>
                  </a:schemeClr>
                </a:solidFill>
              </a:rPr>
              <a:t>records = </a:t>
            </a:r>
            <a:r>
              <a:rPr lang="en-US" sz="1400" b="1" dirty="0" err="1">
                <a:solidFill>
                  <a:schemeClr val="accent3">
                    <a:lumMod val="25000"/>
                  </a:schemeClr>
                </a:solidFill>
              </a:rPr>
              <a:t>cur.fetchall</a:t>
            </a:r>
            <a:r>
              <a:rPr lang="en-US" sz="1400" b="1" dirty="0">
                <a:solidFill>
                  <a:schemeClr val="accent3">
                    <a:lumMod val="25000"/>
                  </a:schemeClr>
                </a:solidFill>
              </a:rPr>
              <a:t>()                          </a:t>
            </a:r>
          </a:p>
          <a:p>
            <a:pPr>
              <a:lnSpc>
                <a:spcPct val="100000"/>
              </a:lnSpc>
              <a:spcBef>
                <a:spcPts val="1400"/>
              </a:spcBef>
            </a:pPr>
            <a:r>
              <a:rPr lang="en-US" sz="1400" b="1" dirty="0">
                <a:solidFill>
                  <a:schemeClr val="accent3">
                    <a:lumMod val="25000"/>
                  </a:schemeClr>
                </a:solidFill>
              </a:rPr>
              <a:t>for record in records:	</a:t>
            </a:r>
          </a:p>
          <a:p>
            <a:pPr>
              <a:lnSpc>
                <a:spcPct val="100000"/>
              </a:lnSpc>
              <a:spcBef>
                <a:spcPts val="1400"/>
              </a:spcBef>
            </a:pPr>
            <a:r>
              <a:rPr lang="en-US" sz="1400" b="1" dirty="0">
                <a:solidFill>
                  <a:schemeClr val="accent3">
                    <a:lumMod val="25000"/>
                  </a:schemeClr>
                </a:solidFill>
              </a:rPr>
              <a:t> print(record)</a:t>
            </a:r>
          </a:p>
          <a:p>
            <a:pPr>
              <a:lnSpc>
                <a:spcPct val="100000"/>
              </a:lnSpc>
              <a:spcBef>
                <a:spcPts val="1400"/>
              </a:spcBef>
            </a:pPr>
            <a:r>
              <a:rPr lang="en-US" sz="1400" b="1" dirty="0">
                <a:solidFill>
                  <a:schemeClr val="accent3">
                    <a:lumMod val="25000"/>
                  </a:schemeClr>
                </a:solidFill>
              </a:rPr>
              <a:t> //</a:t>
            </a:r>
            <a:r>
              <a:rPr lang="en-US" sz="1400" b="1" dirty="0"/>
              <a:t>The query retrieves launch site names </a:t>
            </a:r>
            <a:r>
              <a:rPr lang="en-US" sz="1400" b="1" dirty="0" err="1"/>
              <a:t>whic</a:t>
            </a:r>
            <a:r>
              <a:rPr lang="en-US" sz="1400" b="1" dirty="0"/>
              <a:t> start with 'CCA ' from the SPACEXTBL</a:t>
            </a:r>
            <a:endParaRPr lang="en-US" sz="1400" b="1" dirty="0">
              <a:solidFill>
                <a:schemeClr val="accent3">
                  <a:lumMod val="25000"/>
                </a:schemeClr>
              </a:solidFill>
            </a:endParaRPr>
          </a:p>
          <a:p>
            <a:pPr>
              <a:lnSpc>
                <a:spcPct val="100000"/>
              </a:lnSpc>
              <a:spcBef>
                <a:spcPts val="1400"/>
              </a:spcBef>
            </a:pPr>
            <a:r>
              <a:rPr lang="en-US" sz="1400" b="1" u="sng" dirty="0">
                <a:solidFill>
                  <a:schemeClr val="accent3">
                    <a:lumMod val="25000"/>
                  </a:schemeClr>
                </a:solidFill>
              </a:rPr>
              <a:t>RESULT:</a:t>
            </a:r>
          </a:p>
          <a:p>
            <a:pPr>
              <a:lnSpc>
                <a:spcPct val="100000"/>
              </a:lnSpc>
              <a:spcBef>
                <a:spcPts val="1400"/>
              </a:spcBef>
            </a:pPr>
            <a:r>
              <a:rPr lang="en-US" sz="1400" b="1" dirty="0">
                <a:solidFill>
                  <a:schemeClr val="accent3">
                    <a:lumMod val="25000"/>
                  </a:schemeClr>
                </a:solidFill>
              </a:rPr>
              <a:t>('2010-06-04', '18:45:00', 'F9 v1.0  B0003', 'CCAFS LC-40', 'Dragon Spacecraft Qualification Unit', 0, 'LEO', 'SpaceX', 'Success', 'Failure (parachute)')</a:t>
            </a:r>
          </a:p>
          <a:p>
            <a:pPr>
              <a:lnSpc>
                <a:spcPct val="100000"/>
              </a:lnSpc>
              <a:spcBef>
                <a:spcPts val="1400"/>
              </a:spcBef>
            </a:pPr>
            <a:r>
              <a:rPr lang="en-US" sz="1400" b="1" dirty="0">
                <a:solidFill>
                  <a:schemeClr val="accent3">
                    <a:lumMod val="25000"/>
                  </a:schemeClr>
                </a:solidFill>
              </a:rPr>
              <a:t>('2010-12-08', '15:43:00', 'F9 v1.0  B0004', 'CCAFS LC-40', 'Dragon demo flight C1, two CubeSats, barrel of </a:t>
            </a:r>
            <a:r>
              <a:rPr lang="en-US" sz="1400" b="1" dirty="0" err="1">
                <a:solidFill>
                  <a:schemeClr val="accent3">
                    <a:lumMod val="25000"/>
                  </a:schemeClr>
                </a:solidFill>
              </a:rPr>
              <a:t>Brouere</a:t>
            </a:r>
            <a:r>
              <a:rPr lang="en-US" sz="1400" b="1" dirty="0">
                <a:solidFill>
                  <a:schemeClr val="accent3">
                    <a:lumMod val="25000"/>
                  </a:schemeClr>
                </a:solidFill>
              </a:rPr>
              <a:t> cheese', 0, 'LEO (ISS)', 'NASA (COTS) NRO', 'Success', 'Failure (parachute)')</a:t>
            </a:r>
          </a:p>
          <a:p>
            <a:pPr>
              <a:lnSpc>
                <a:spcPct val="100000"/>
              </a:lnSpc>
              <a:spcBef>
                <a:spcPts val="1400"/>
              </a:spcBef>
            </a:pPr>
            <a:r>
              <a:rPr lang="en-US" sz="1400" b="1" dirty="0">
                <a:solidFill>
                  <a:schemeClr val="accent3">
                    <a:lumMod val="25000"/>
                  </a:schemeClr>
                </a:solidFill>
              </a:rPr>
              <a:t>('2012-05-22', '7:44:00', 'F9 v1.0  B0005', 'CCAFS LC-40', 'Dragon demo flight C2', 525, 'LEO (ISS)', 'NASA (COTS)', 'Success', 'No attempt')</a:t>
            </a:r>
          </a:p>
          <a:p>
            <a:pPr>
              <a:lnSpc>
                <a:spcPct val="100000"/>
              </a:lnSpc>
              <a:spcBef>
                <a:spcPts val="1400"/>
              </a:spcBef>
            </a:pPr>
            <a:r>
              <a:rPr lang="en-US" sz="1400" b="1" dirty="0">
                <a:solidFill>
                  <a:schemeClr val="accent3">
                    <a:lumMod val="25000"/>
                  </a:schemeClr>
                </a:solidFill>
              </a:rPr>
              <a:t>('2012-10-08', '0:35:00', 'F9 v1.0  B0006', 'CCAFS LC-40', 'SpaceX CRS-1', 500, 'LEO (ISS)', 'NASA (CRS)', 'Success', 'No attempt')</a:t>
            </a:r>
          </a:p>
          <a:p>
            <a:pPr>
              <a:lnSpc>
                <a:spcPct val="100000"/>
              </a:lnSpc>
              <a:spcBef>
                <a:spcPts val="1400"/>
              </a:spcBef>
            </a:pPr>
            <a:r>
              <a:rPr lang="en-US" sz="1400" b="1" dirty="0">
                <a:solidFill>
                  <a:schemeClr val="accent3">
                    <a:lumMod val="25000"/>
                  </a:schemeClr>
                </a:solidFill>
              </a:rPr>
              <a:t>('2013-03-01', '15:10:00', 'F9 v1.0  B0007', 'CCAFS LC-40', 'SpaceX CRS-2', 677, 'LEO (ISS)', 'NASA (CRS)', 'Success', 'No attempt')</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400" b="1" dirty="0" err="1">
                <a:solidFill>
                  <a:schemeClr val="accent3">
                    <a:lumMod val="25000"/>
                  </a:schemeClr>
                </a:solidFill>
              </a:rPr>
              <a:t>cur.execute</a:t>
            </a:r>
            <a:r>
              <a:rPr lang="en-US" sz="1400" b="1" dirty="0">
                <a:solidFill>
                  <a:schemeClr val="accent3">
                    <a:lumMod val="25000"/>
                  </a:schemeClr>
                </a:solidFill>
              </a:rPr>
              <a:t>( SELECT SUM("PAYLOAD_MASS__KG_") AS </a:t>
            </a:r>
            <a:r>
              <a:rPr lang="en-US" sz="1400" b="1" dirty="0" err="1">
                <a:solidFill>
                  <a:schemeClr val="accent3">
                    <a:lumMod val="25000"/>
                  </a:schemeClr>
                </a:solidFill>
              </a:rPr>
              <a:t>Total_Payload_Mass</a:t>
            </a:r>
            <a:r>
              <a:rPr lang="en-US" sz="1400" b="1" dirty="0">
                <a:solidFill>
                  <a:schemeClr val="accent3">
                    <a:lumMod val="25000"/>
                  </a:schemeClr>
                </a:solidFill>
              </a:rPr>
              <a:t> FROM SPACEXTBL WHERE "Customer" LIKE '%NASA (CRS)%';)</a:t>
            </a:r>
          </a:p>
          <a:p>
            <a:pPr>
              <a:lnSpc>
                <a:spcPct val="100000"/>
              </a:lnSpc>
              <a:spcBef>
                <a:spcPts val="1400"/>
              </a:spcBef>
            </a:pPr>
            <a:r>
              <a:rPr lang="en-US" sz="1400" b="1" dirty="0" err="1">
                <a:solidFill>
                  <a:schemeClr val="accent3">
                    <a:lumMod val="25000"/>
                  </a:schemeClr>
                </a:solidFill>
              </a:rPr>
              <a:t>total_payload_mass</a:t>
            </a:r>
            <a:r>
              <a:rPr lang="en-US" sz="1400" b="1" dirty="0">
                <a:solidFill>
                  <a:schemeClr val="accent3">
                    <a:lumMod val="25000"/>
                  </a:schemeClr>
                </a:solidFill>
              </a:rPr>
              <a:t> = </a:t>
            </a:r>
            <a:r>
              <a:rPr lang="en-US" sz="1400" b="1" dirty="0" err="1">
                <a:solidFill>
                  <a:schemeClr val="accent3">
                    <a:lumMod val="25000"/>
                  </a:schemeClr>
                </a:solidFill>
              </a:rPr>
              <a:t>cur.fetchone</a:t>
            </a:r>
            <a:r>
              <a:rPr lang="en-US" sz="1400" b="1" dirty="0">
                <a:solidFill>
                  <a:schemeClr val="accent3">
                    <a:lumMod val="25000"/>
                  </a:schemeClr>
                </a:solidFill>
              </a:rPr>
              <a:t>()</a:t>
            </a:r>
          </a:p>
          <a:p>
            <a:pPr>
              <a:lnSpc>
                <a:spcPct val="100000"/>
              </a:lnSpc>
              <a:spcBef>
                <a:spcPts val="1400"/>
              </a:spcBef>
            </a:pPr>
            <a:r>
              <a:rPr lang="en-US" sz="1400" b="1" dirty="0">
                <a:solidFill>
                  <a:schemeClr val="accent3">
                    <a:lumMod val="25000"/>
                  </a:schemeClr>
                </a:solidFill>
              </a:rPr>
              <a:t>print(</a:t>
            </a:r>
            <a:r>
              <a:rPr lang="en-US" sz="1400" b="1" dirty="0" err="1">
                <a:solidFill>
                  <a:schemeClr val="accent3">
                    <a:lumMod val="25000"/>
                  </a:schemeClr>
                </a:solidFill>
              </a:rPr>
              <a:t>f"Total</a:t>
            </a:r>
            <a:r>
              <a:rPr lang="en-US" sz="1400" b="1" dirty="0">
                <a:solidFill>
                  <a:schemeClr val="accent3">
                    <a:lumMod val="25000"/>
                  </a:schemeClr>
                </a:solidFill>
              </a:rPr>
              <a:t> Payload Mass: {</a:t>
            </a:r>
            <a:r>
              <a:rPr lang="en-US" sz="1400" b="1" dirty="0" err="1">
                <a:solidFill>
                  <a:schemeClr val="accent3">
                    <a:lumMod val="25000"/>
                  </a:schemeClr>
                </a:solidFill>
              </a:rPr>
              <a:t>total_payload_mass</a:t>
            </a:r>
            <a:r>
              <a:rPr lang="en-US" sz="1400" b="1" dirty="0">
                <a:solidFill>
                  <a:schemeClr val="accent3">
                    <a:lumMod val="25000"/>
                  </a:schemeClr>
                </a:solidFill>
              </a:rPr>
              <a:t>[0]} kg")</a:t>
            </a:r>
          </a:p>
          <a:p>
            <a:pPr>
              <a:lnSpc>
                <a:spcPct val="100000"/>
              </a:lnSpc>
              <a:spcBef>
                <a:spcPts val="1400"/>
              </a:spcBef>
            </a:pPr>
            <a:r>
              <a:rPr lang="en-US" sz="1600" b="1" dirty="0">
                <a:solidFill>
                  <a:schemeClr val="accent3">
                    <a:lumMod val="25000"/>
                  </a:schemeClr>
                </a:solidFill>
              </a:rPr>
              <a:t>OUTPUT : </a:t>
            </a:r>
            <a:r>
              <a:rPr lang="en-US" sz="1600" dirty="0">
                <a:solidFill>
                  <a:schemeClr val="accent3">
                    <a:lumMod val="25000"/>
                  </a:schemeClr>
                </a:solidFill>
              </a:rPr>
              <a:t>Total Payload Mass: 48213 kg</a:t>
            </a:r>
          </a:p>
          <a:p>
            <a:pPr>
              <a:lnSpc>
                <a:spcPct val="100000"/>
              </a:lnSpc>
              <a:spcBef>
                <a:spcPts val="1400"/>
              </a:spcBef>
            </a:pPr>
            <a:r>
              <a:rPr lang="en-US" sz="1600" dirty="0">
                <a:solidFill>
                  <a:schemeClr val="accent3">
                    <a:lumMod val="25000"/>
                  </a:schemeClr>
                </a:solidFill>
              </a:rPr>
              <a:t>The above Query fetches the total payload mass in kg carried   by boosters launched by  NASA</a:t>
            </a:r>
          </a:p>
          <a:p>
            <a:pPr>
              <a:lnSpc>
                <a:spcPct val="100000"/>
              </a:lnSpc>
              <a:spcBef>
                <a:spcPts val="1400"/>
              </a:spcBef>
            </a:pPr>
            <a:r>
              <a:rPr lang="en-US" sz="1600" dirty="0">
                <a:solidFill>
                  <a:schemeClr val="accent3">
                    <a:lumMod val="25000"/>
                  </a:schemeClr>
                </a:solidFill>
              </a:rPr>
              <a:t>He where clauses filters customer record which has substring NASA (CRS) in it and sums the payload mass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74320" y="1473200"/>
            <a:ext cx="11755120" cy="4703763"/>
          </a:xfrm>
          <a:prstGeom prst="rect">
            <a:avLst/>
          </a:prstGeom>
        </p:spPr>
        <p:txBody>
          <a:bodyPr>
            <a:normAutofit/>
          </a:bodyPr>
          <a:lstStyle/>
          <a:p>
            <a:r>
              <a:rPr lang="en-IN" sz="1600" dirty="0" err="1"/>
              <a:t>cur.execute</a:t>
            </a:r>
            <a:r>
              <a:rPr lang="en-IN" sz="1600" dirty="0"/>
              <a:t>(SELECT AVG("PAYLOAD_MASS__KG_") AS </a:t>
            </a:r>
            <a:r>
              <a:rPr lang="en-IN" sz="1600" dirty="0" err="1"/>
              <a:t>Average_Payload_Mass</a:t>
            </a:r>
            <a:r>
              <a:rPr lang="en-IN" sz="1600" dirty="0"/>
              <a:t> FROM SPACEXTBL  </a:t>
            </a:r>
            <a:r>
              <a:rPr lang="en-IN" sz="1600" dirty="0" err="1"/>
              <a:t>WHERE"Booster_Version</a:t>
            </a:r>
            <a:r>
              <a:rPr lang="en-IN" sz="1600" dirty="0"/>
              <a:t>" = 'F9 v1.1'; ) </a:t>
            </a:r>
          </a:p>
          <a:p>
            <a:r>
              <a:rPr lang="en-IN" sz="1600" dirty="0" err="1"/>
              <a:t>average_payload_mass</a:t>
            </a:r>
            <a:r>
              <a:rPr lang="en-IN" sz="1600" dirty="0"/>
              <a:t> = </a:t>
            </a:r>
            <a:r>
              <a:rPr lang="en-IN" sz="1600" dirty="0" err="1"/>
              <a:t>cur.fetchone</a:t>
            </a:r>
            <a:r>
              <a:rPr lang="en-IN" sz="1600" dirty="0"/>
              <a:t>() </a:t>
            </a:r>
          </a:p>
          <a:p>
            <a:r>
              <a:rPr lang="en-IN" sz="1600" dirty="0"/>
              <a:t>print(</a:t>
            </a:r>
            <a:r>
              <a:rPr lang="en-IN" sz="1600" dirty="0" err="1"/>
              <a:t>f"Average</a:t>
            </a:r>
            <a:r>
              <a:rPr lang="en-IN" sz="1600" dirty="0"/>
              <a:t> Payload Mass: {</a:t>
            </a:r>
            <a:r>
              <a:rPr lang="en-IN" sz="1600" dirty="0" err="1"/>
              <a:t>average_payload_mass</a:t>
            </a:r>
            <a:r>
              <a:rPr lang="en-IN" sz="1600" dirty="0"/>
              <a:t>[0]} kg") </a:t>
            </a:r>
          </a:p>
          <a:p>
            <a:pPr marL="0" indent="0">
              <a:buNone/>
            </a:pPr>
            <a:endParaRPr lang="en-IN" sz="1600" dirty="0"/>
          </a:p>
          <a:p>
            <a:pPr marL="0" indent="0">
              <a:buNone/>
            </a:pPr>
            <a:r>
              <a:rPr lang="en-IN" sz="1600" b="1" dirty="0"/>
              <a:t>OUTPUT:  </a:t>
            </a:r>
            <a:r>
              <a:rPr lang="en-US" sz="1600" b="1" dirty="0"/>
              <a:t>Average Payload Mass: 2928.4 kg</a:t>
            </a:r>
          </a:p>
          <a:p>
            <a:pPr marL="0" indent="0">
              <a:buNone/>
            </a:pPr>
            <a:endParaRPr lang="en-US" sz="1600" b="1" dirty="0"/>
          </a:p>
          <a:p>
            <a:pPr marL="0" indent="0">
              <a:buNone/>
            </a:pPr>
            <a:r>
              <a:rPr lang="en-US" sz="1600" dirty="0"/>
              <a:t>The above query fetches average payload mass carried by booster f9 v1.1 by filtering out the records by selecting booster version which matches ‘f9 v 1.1’ and calculates the average</a:t>
            </a:r>
            <a:endParaRPr lang="en-IN" sz="1600" dirty="0"/>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7840" y="1483360"/>
            <a:ext cx="10787770" cy="4835989"/>
          </a:xfrm>
          <a:prstGeom prst="rect">
            <a:avLst/>
          </a:prstGeom>
        </p:spPr>
        <p:txBody>
          <a:bodyPr lIns="91440" tIns="45720" rIns="91440" bIns="45720" anchor="t">
            <a:normAutofit/>
          </a:bodyPr>
          <a:lstStyle/>
          <a:p>
            <a:r>
              <a:rPr lang="en-US" sz="1600" dirty="0" err="1"/>
              <a:t>cur.execute</a:t>
            </a:r>
            <a:r>
              <a:rPr lang="en-US" sz="1600" dirty="0"/>
              <a:t>(""" </a:t>
            </a:r>
          </a:p>
          <a:p>
            <a:r>
              <a:rPr lang="en-US" sz="1600" dirty="0"/>
              <a:t>SELECT MIN("Date") AS </a:t>
            </a:r>
            <a:r>
              <a:rPr lang="en-US" sz="1600" dirty="0" err="1"/>
              <a:t>First_Successful_Landing_Date</a:t>
            </a:r>
            <a:r>
              <a:rPr lang="en-US" sz="1600" dirty="0"/>
              <a:t> </a:t>
            </a:r>
          </a:p>
          <a:p>
            <a:r>
              <a:rPr lang="en-US" sz="1600" dirty="0"/>
              <a:t>FROM SPACEXTBL </a:t>
            </a:r>
          </a:p>
          <a:p>
            <a:r>
              <a:rPr lang="en-US" sz="1600" dirty="0"/>
              <a:t>WHERE "</a:t>
            </a:r>
            <a:r>
              <a:rPr lang="en-US" sz="1600" dirty="0" err="1"/>
              <a:t>Landing_Outcome</a:t>
            </a:r>
            <a:r>
              <a:rPr lang="en-US" sz="1600" dirty="0"/>
              <a:t>" = 'Success (ground pad)'; </a:t>
            </a:r>
          </a:p>
          <a:p>
            <a:r>
              <a:rPr lang="en-US" sz="1600" dirty="0"/>
              <a:t>""") </a:t>
            </a:r>
          </a:p>
          <a:p>
            <a:r>
              <a:rPr lang="en-US" sz="1600" dirty="0" err="1"/>
              <a:t>first_successful_landing_date</a:t>
            </a:r>
            <a:r>
              <a:rPr lang="en-US" sz="1600" dirty="0"/>
              <a:t> = </a:t>
            </a:r>
            <a:r>
              <a:rPr lang="en-US" sz="1600" dirty="0" err="1"/>
              <a:t>cur.fetchone</a:t>
            </a:r>
            <a:r>
              <a:rPr lang="en-US" sz="1600" dirty="0"/>
              <a:t>() </a:t>
            </a:r>
          </a:p>
          <a:p>
            <a:r>
              <a:rPr lang="en-US" sz="1600" dirty="0"/>
              <a:t>print(</a:t>
            </a:r>
            <a:r>
              <a:rPr lang="en-US" sz="1600" dirty="0" err="1"/>
              <a:t>f"First</a:t>
            </a:r>
            <a:r>
              <a:rPr lang="en-US" sz="1600" dirty="0"/>
              <a:t> Successful Landing Date: {</a:t>
            </a:r>
            <a:r>
              <a:rPr lang="en-US" sz="1600" dirty="0" err="1"/>
              <a:t>first_successful_landing_date</a:t>
            </a:r>
            <a:r>
              <a:rPr lang="en-US" sz="1600" dirty="0"/>
              <a:t>[0]}")</a:t>
            </a:r>
            <a:br>
              <a:rPr lang="en-US" sz="1600" dirty="0"/>
            </a:br>
            <a:br>
              <a:rPr lang="en-US" sz="1600" dirty="0"/>
            </a:br>
            <a:r>
              <a:rPr lang="en-US" sz="1600" b="1" dirty="0"/>
              <a:t>OUTPUT :  First Successful Landing Date: 2015-12-22</a:t>
            </a:r>
          </a:p>
          <a:p>
            <a:pPr marL="0" indent="0">
              <a:buNone/>
            </a:pPr>
            <a:r>
              <a:rPr lang="en-US" sz="1600" dirty="0"/>
              <a:t>The above query  sprints the first successful ground landing date by filtering the records where </a:t>
            </a:r>
            <a:r>
              <a:rPr lang="en-US" sz="1600" dirty="0" err="1"/>
              <a:t>landing_Outcome</a:t>
            </a:r>
            <a:r>
              <a:rPr lang="en-US" sz="1600" dirty="0"/>
              <a:t> is compared and only selects those records where </a:t>
            </a:r>
            <a:r>
              <a:rPr lang="en-US" sz="1600" dirty="0" err="1"/>
              <a:t>landing_outcome</a:t>
            </a:r>
            <a:r>
              <a:rPr lang="en-US" sz="1600" dirty="0"/>
              <a:t> is success (ground pad) </a:t>
            </a:r>
            <a:r>
              <a:rPr lang="en-US" sz="1600" dirty="0" err="1"/>
              <a:t>i.e</a:t>
            </a:r>
            <a:r>
              <a:rPr lang="en-US" sz="1600" dirty="0"/>
              <a:t> successfully landed on ground and then selects the minimum date </a:t>
            </a:r>
            <a:r>
              <a:rPr lang="en-US" sz="1600" b="1" dirty="0"/>
              <a:t> </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47040" y="1418431"/>
            <a:ext cx="4531360" cy="5226209"/>
          </a:xfrm>
          <a:prstGeom prst="rect">
            <a:avLst/>
          </a:prstGeom>
        </p:spPr>
        <p:txBody>
          <a:bodyPr lIns="91440" tIns="45720" rIns="91440" bIns="45720" anchor="t">
            <a:normAutofit fontScale="92500" lnSpcReduction="10000"/>
          </a:bodyPr>
          <a:lstStyle/>
          <a:p>
            <a:r>
              <a:rPr lang="en-US" sz="1600" dirty="0" err="1"/>
              <a:t>cur.execute</a:t>
            </a:r>
            <a:r>
              <a:rPr lang="en-US" sz="1600" dirty="0"/>
              <a:t>(""" </a:t>
            </a:r>
          </a:p>
          <a:p>
            <a:r>
              <a:rPr lang="en-US" sz="1600" dirty="0"/>
              <a:t>SELECT DISTINCT "</a:t>
            </a:r>
            <a:r>
              <a:rPr lang="en-US" sz="1600" dirty="0" err="1"/>
              <a:t>Booster_Version</a:t>
            </a:r>
            <a:r>
              <a:rPr lang="en-US" sz="1600" dirty="0"/>
              <a:t>" </a:t>
            </a:r>
          </a:p>
          <a:p>
            <a:r>
              <a:rPr lang="en-US" sz="1600" dirty="0"/>
              <a:t>FROM SPACEXTBL </a:t>
            </a:r>
          </a:p>
          <a:p>
            <a:r>
              <a:rPr lang="en-US" sz="1600" dirty="0"/>
              <a:t>WHERE "</a:t>
            </a:r>
            <a:r>
              <a:rPr lang="en-US" sz="1600" dirty="0" err="1"/>
              <a:t>Landing_Outcome</a:t>
            </a:r>
            <a:r>
              <a:rPr lang="en-US" sz="1600" dirty="0"/>
              <a:t>" = 'Success (drone ship)' </a:t>
            </a:r>
          </a:p>
          <a:p>
            <a:r>
              <a:rPr lang="en-US" sz="1600" dirty="0"/>
              <a:t>AND "PAYLOAD_MASS__KG_" &gt; 4000 </a:t>
            </a:r>
          </a:p>
          <a:p>
            <a:r>
              <a:rPr lang="en-US" sz="1600" dirty="0"/>
              <a:t>AND "PAYLOAD_MASS__KG_" &lt; 6000; </a:t>
            </a:r>
          </a:p>
          <a:p>
            <a:r>
              <a:rPr lang="en-US" sz="1600" dirty="0"/>
              <a:t>""") </a:t>
            </a:r>
          </a:p>
          <a:p>
            <a:r>
              <a:rPr lang="en-US" sz="1600" dirty="0"/>
              <a:t>boosters = </a:t>
            </a:r>
            <a:r>
              <a:rPr lang="en-US" sz="1600" dirty="0" err="1"/>
              <a:t>cur.fetchall</a:t>
            </a:r>
            <a:r>
              <a:rPr lang="en-US" sz="1600" dirty="0"/>
              <a:t>() </a:t>
            </a:r>
          </a:p>
          <a:p>
            <a:r>
              <a:rPr lang="en-US" sz="1600" dirty="0"/>
              <a:t>for booster in boosters: </a:t>
            </a:r>
          </a:p>
          <a:p>
            <a:r>
              <a:rPr lang="en-US" sz="1600" dirty="0"/>
              <a:t>print(booster[0]) </a:t>
            </a:r>
          </a:p>
          <a:p>
            <a:pPr marL="0" indent="0">
              <a:buNone/>
            </a:pPr>
            <a:endParaRPr lang="en-US" sz="1600" dirty="0"/>
          </a:p>
          <a:p>
            <a:pPr marL="0" indent="0">
              <a:buNone/>
            </a:pPr>
            <a:r>
              <a:rPr lang="en-US" sz="1600" b="1" dirty="0"/>
              <a:t>OUTCOME :</a:t>
            </a:r>
          </a:p>
          <a:p>
            <a:pPr marL="0" indent="0">
              <a:buNone/>
            </a:pPr>
            <a:r>
              <a:rPr lang="en-US" sz="1600" b="1" dirty="0"/>
              <a:t>F9 FT B1022</a:t>
            </a:r>
          </a:p>
          <a:p>
            <a:pPr marL="0" indent="0">
              <a:buNone/>
            </a:pPr>
            <a:r>
              <a:rPr lang="en-US" sz="1600" b="1" dirty="0"/>
              <a:t>F9 FT B1026</a:t>
            </a:r>
          </a:p>
          <a:p>
            <a:pPr marL="0" indent="0">
              <a:buNone/>
            </a:pPr>
            <a:r>
              <a:rPr lang="en-US" sz="1600" b="1" dirty="0"/>
              <a:t>F9 FT  B1021.2</a:t>
            </a:r>
          </a:p>
          <a:p>
            <a:pPr marL="0" indent="0">
              <a:buNone/>
            </a:pPr>
            <a:r>
              <a:rPr lang="en-US" sz="1600" b="1" dirty="0"/>
              <a:t>F9 FT  B1031.2</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TextBox 1">
            <a:extLst>
              <a:ext uri="{FF2B5EF4-FFF2-40B4-BE49-F238E27FC236}">
                <a16:creationId xmlns:a16="http://schemas.microsoft.com/office/drawing/2014/main" id="{968057FB-9B3C-D626-6782-0D7192326A41}"/>
              </a:ext>
            </a:extLst>
          </p:cNvPr>
          <p:cNvSpPr txBox="1"/>
          <p:nvPr/>
        </p:nvSpPr>
        <p:spPr>
          <a:xfrm>
            <a:off x="6836741" y="1818640"/>
            <a:ext cx="4621231" cy="1631216"/>
          </a:xfrm>
          <a:prstGeom prst="rect">
            <a:avLst/>
          </a:prstGeom>
          <a:noFill/>
        </p:spPr>
        <p:txBody>
          <a:bodyPr wrap="square" rtlCol="0">
            <a:spAutoFit/>
          </a:bodyPr>
          <a:lstStyle/>
          <a:p>
            <a:r>
              <a:rPr lang="en-IN" sz="2000" dirty="0"/>
              <a:t>This Query Filters the  records where landing Outcome is success (drone ship) and also payload mass kg is in between 4000 and 6000 and selects all the </a:t>
            </a:r>
            <a:r>
              <a:rPr lang="en-IN" sz="2000" dirty="0" err="1"/>
              <a:t>dinstinct</a:t>
            </a:r>
            <a:r>
              <a:rPr lang="en-IN" sz="2000" dirty="0"/>
              <a:t> booster versions</a:t>
            </a:r>
          </a:p>
        </p:txBody>
      </p:sp>
    </p:spTree>
    <p:extLst>
      <p:ext uri="{BB962C8B-B14F-4D97-AF65-F5344CB8AC3E}">
        <p14:creationId xmlns:p14="http://schemas.microsoft.com/office/powerpoint/2010/main" val="6393995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16560" y="1402080"/>
            <a:ext cx="4561840" cy="5130800"/>
          </a:xfrm>
          <a:prstGeom prst="rect">
            <a:avLst/>
          </a:prstGeom>
        </p:spPr>
        <p:txBody>
          <a:bodyPr>
            <a:normAutofit/>
          </a:bodyPr>
          <a:lstStyle/>
          <a:p>
            <a:r>
              <a:rPr lang="en-IN" sz="1400" dirty="0" err="1"/>
              <a:t>cur.execute</a:t>
            </a:r>
            <a:r>
              <a:rPr lang="en-IN" sz="1400" dirty="0"/>
              <a:t>(""" </a:t>
            </a:r>
          </a:p>
          <a:p>
            <a:r>
              <a:rPr lang="en-IN" sz="1400" dirty="0"/>
              <a:t>SELECT </a:t>
            </a:r>
            <a:r>
              <a:rPr lang="en-IN" sz="1400" dirty="0" err="1"/>
              <a:t>Landing_Outcome</a:t>
            </a:r>
            <a:r>
              <a:rPr lang="en-IN" sz="1400" dirty="0"/>
              <a:t>, COUNT(*) AS </a:t>
            </a:r>
            <a:r>
              <a:rPr lang="en-IN" sz="1400" dirty="0" err="1"/>
              <a:t>TotalCount</a:t>
            </a:r>
            <a:r>
              <a:rPr lang="en-IN" sz="1400" dirty="0"/>
              <a:t> </a:t>
            </a:r>
          </a:p>
          <a:p>
            <a:r>
              <a:rPr lang="en-IN" sz="1400" dirty="0"/>
              <a:t>FROM SPACEXTBL </a:t>
            </a:r>
          </a:p>
          <a:p>
            <a:r>
              <a:rPr lang="en-IN" sz="1400" dirty="0"/>
              <a:t>GROUP BY </a:t>
            </a:r>
            <a:r>
              <a:rPr lang="en-IN" sz="1400" dirty="0" err="1"/>
              <a:t>Landing_Outcome</a:t>
            </a:r>
            <a:r>
              <a:rPr lang="en-IN" sz="1400" dirty="0"/>
              <a:t>; </a:t>
            </a:r>
          </a:p>
          <a:p>
            <a:r>
              <a:rPr lang="en-IN" sz="1400" dirty="0"/>
              <a:t>""") </a:t>
            </a:r>
          </a:p>
          <a:p>
            <a:r>
              <a:rPr lang="en-IN" sz="1400" dirty="0"/>
              <a:t>outcomes = </a:t>
            </a:r>
            <a:r>
              <a:rPr lang="en-IN" sz="1400" dirty="0" err="1"/>
              <a:t>cur.fetchall</a:t>
            </a:r>
            <a:r>
              <a:rPr lang="en-IN" sz="1400" dirty="0"/>
              <a:t>() </a:t>
            </a:r>
          </a:p>
          <a:p>
            <a:r>
              <a:rPr lang="en-IN" sz="1400" dirty="0" err="1"/>
              <a:t>outcome_dict</a:t>
            </a:r>
            <a:r>
              <a:rPr lang="en-IN" sz="1400" dirty="0"/>
              <a:t> = {"Success": 0, "Failure": 0} </a:t>
            </a:r>
          </a:p>
          <a:p>
            <a:r>
              <a:rPr lang="en-IN" sz="1400" dirty="0"/>
              <a:t>for outcome in outcomes: </a:t>
            </a:r>
          </a:p>
          <a:p>
            <a:r>
              <a:rPr lang="en-IN" sz="1400" dirty="0" err="1"/>
              <a:t>outcome_dict</a:t>
            </a:r>
            <a:r>
              <a:rPr lang="en-IN" sz="1400" dirty="0"/>
              <a:t>[outcome[0]] = outcome[1] </a:t>
            </a:r>
          </a:p>
          <a:p>
            <a:r>
              <a:rPr lang="en-IN" sz="1400" dirty="0"/>
              <a:t>print(</a:t>
            </a:r>
            <a:r>
              <a:rPr lang="en-IN" sz="1400" dirty="0" err="1"/>
              <a:t>f"Success</a:t>
            </a:r>
            <a:r>
              <a:rPr lang="en-IN" sz="1400" dirty="0"/>
              <a:t>: {</a:t>
            </a:r>
            <a:r>
              <a:rPr lang="en-IN" sz="1400" dirty="0" err="1"/>
              <a:t>outcome_dict</a:t>
            </a:r>
            <a:r>
              <a:rPr lang="en-IN" sz="1400" dirty="0"/>
              <a:t>['Success']} missions") </a:t>
            </a:r>
          </a:p>
          <a:p>
            <a:r>
              <a:rPr lang="en-IN" sz="1400" dirty="0"/>
              <a:t>print(</a:t>
            </a:r>
            <a:r>
              <a:rPr lang="en-IN" sz="1400" dirty="0" err="1"/>
              <a:t>f"Failure</a:t>
            </a:r>
            <a:r>
              <a:rPr lang="en-IN" sz="1400" dirty="0"/>
              <a:t>: {</a:t>
            </a:r>
            <a:r>
              <a:rPr lang="en-IN" sz="1400" dirty="0" err="1"/>
              <a:t>outcome_dict</a:t>
            </a:r>
            <a:r>
              <a:rPr lang="en-IN" sz="1400" dirty="0"/>
              <a:t>['Failure']} missions") </a:t>
            </a:r>
          </a:p>
          <a:p>
            <a:endParaRPr lang="en-IN" sz="1400" dirty="0"/>
          </a:p>
          <a:p>
            <a:r>
              <a:rPr lang="en-IN" sz="1400" b="1" dirty="0"/>
              <a:t>OUTPUT :  Success: 38 missions</a:t>
            </a:r>
          </a:p>
          <a:p>
            <a:pPr marL="0" indent="0">
              <a:buNone/>
            </a:pPr>
            <a:r>
              <a:rPr lang="en-IN" sz="1400" b="1" dirty="0"/>
              <a:t>                          Failure: 3 missions</a:t>
            </a:r>
          </a:p>
          <a:p>
            <a:pPr>
              <a:lnSpc>
                <a:spcPts val="1800"/>
              </a:lnSpc>
            </a:pPr>
            <a:endParaRPr lang="en-IN" sz="1400" b="0" dirty="0">
              <a:solidFill>
                <a:srgbClr val="FFFFFF"/>
              </a:solidFill>
              <a:effectLst/>
              <a:latin typeface="Consolas" panose="020B0609020204030204" pitchFamily="49"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TextBox 1">
            <a:extLst>
              <a:ext uri="{FF2B5EF4-FFF2-40B4-BE49-F238E27FC236}">
                <a16:creationId xmlns:a16="http://schemas.microsoft.com/office/drawing/2014/main" id="{C32309DF-BAEB-FCFE-E2EF-6885B342F08D}"/>
              </a:ext>
            </a:extLst>
          </p:cNvPr>
          <p:cNvSpPr txBox="1"/>
          <p:nvPr/>
        </p:nvSpPr>
        <p:spPr>
          <a:xfrm>
            <a:off x="6522608" y="1601930"/>
            <a:ext cx="5008992" cy="1477328"/>
          </a:xfrm>
          <a:prstGeom prst="rect">
            <a:avLst/>
          </a:prstGeom>
          <a:noFill/>
        </p:spPr>
        <p:txBody>
          <a:bodyPr wrap="square" rtlCol="0">
            <a:spAutoFit/>
          </a:bodyPr>
          <a:lstStyle/>
          <a:p>
            <a:r>
              <a:rPr lang="en-IN" dirty="0"/>
              <a:t>The Query Groups the records based on the </a:t>
            </a:r>
            <a:r>
              <a:rPr lang="en-IN" dirty="0" err="1"/>
              <a:t>Landing_Outcome</a:t>
            </a:r>
            <a:r>
              <a:rPr lang="en-IN" dirty="0"/>
              <a:t> and selects the Landing Outcome and total number of records in each possible landing outcome </a:t>
            </a:r>
            <a:r>
              <a:rPr lang="en-IN" dirty="0" err="1"/>
              <a:t>i.e</a:t>
            </a:r>
            <a:r>
              <a:rPr lang="en-IN" dirty="0"/>
              <a:t> returns the number of success and </a:t>
            </a:r>
            <a:r>
              <a:rPr lang="en-IN" dirty="0" err="1"/>
              <a:t>failues</a:t>
            </a:r>
            <a:endParaRPr lang="en-IN" dirty="0"/>
          </a:p>
        </p:txBody>
      </p:sp>
    </p:spTree>
    <p:extLst>
      <p:ext uri="{BB962C8B-B14F-4D97-AF65-F5344CB8AC3E}">
        <p14:creationId xmlns:p14="http://schemas.microsoft.com/office/powerpoint/2010/main" val="1756972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33680" y="1290320"/>
            <a:ext cx="12192000" cy="5750560"/>
          </a:xfrm>
          <a:prstGeom prst="rect">
            <a:avLst/>
          </a:prstGeom>
        </p:spPr>
        <p:txBody>
          <a:bodyPr>
            <a:normAutofit fontScale="92500" lnSpcReduction="10000"/>
          </a:bodyPr>
          <a:lstStyle/>
          <a:p>
            <a:r>
              <a:rPr lang="en-IN" sz="1600" dirty="0" err="1"/>
              <a:t>cur.execute</a:t>
            </a:r>
            <a:r>
              <a:rPr lang="en-IN" sz="1600" dirty="0"/>
              <a:t>(‘’’SELECT "</a:t>
            </a:r>
            <a:r>
              <a:rPr lang="en-IN" sz="1600" dirty="0" err="1"/>
              <a:t>Booster_Version</a:t>
            </a:r>
            <a:r>
              <a:rPr lang="en-IN" sz="1600" dirty="0"/>
              <a:t>"  FROM SPACEXTBL WHERE "PAYLOAD_MASS__KG_" = ( SELECT MAX("PAYLOAD_MASS__KG_") FROM SPACEXTBL’’’ ); </a:t>
            </a:r>
          </a:p>
          <a:p>
            <a:r>
              <a:rPr lang="en-IN" sz="1600" dirty="0" err="1"/>
              <a:t>booster_versions</a:t>
            </a:r>
            <a:r>
              <a:rPr lang="en-IN" sz="1600" dirty="0"/>
              <a:t> = </a:t>
            </a:r>
            <a:r>
              <a:rPr lang="en-IN" sz="1600" dirty="0" err="1"/>
              <a:t>cur.fetchall</a:t>
            </a:r>
            <a:r>
              <a:rPr lang="en-IN" sz="1600" dirty="0"/>
              <a:t>() </a:t>
            </a:r>
          </a:p>
          <a:p>
            <a:r>
              <a:rPr lang="en-IN" sz="1600" dirty="0"/>
              <a:t>for booster in </a:t>
            </a:r>
            <a:r>
              <a:rPr lang="en-IN" sz="1600" dirty="0" err="1"/>
              <a:t>booster_versions</a:t>
            </a:r>
            <a:r>
              <a:rPr lang="en-IN" sz="1600" dirty="0"/>
              <a:t>: </a:t>
            </a:r>
          </a:p>
          <a:p>
            <a:r>
              <a:rPr lang="en-IN" sz="1600" dirty="0"/>
              <a:t>print(booster[0]) </a:t>
            </a:r>
          </a:p>
          <a:p>
            <a:pPr marL="0" indent="0">
              <a:buNone/>
            </a:pPr>
            <a:r>
              <a:rPr lang="en-IN" sz="1600" b="1" dirty="0"/>
              <a:t>OUTPUT : </a:t>
            </a:r>
          </a:p>
          <a:p>
            <a:pPr marL="0" indent="0">
              <a:buNone/>
            </a:pPr>
            <a:r>
              <a:rPr lang="en-IN" sz="1600" b="1" dirty="0"/>
              <a:t>F9 B5 B1048.4</a:t>
            </a:r>
            <a:r>
              <a:rPr lang="en-IN" sz="1600" dirty="0"/>
              <a:t>	                      </a:t>
            </a:r>
            <a:r>
              <a:rPr lang="en-IN" sz="1700" b="1" dirty="0"/>
              <a:t>This Query uses a subquery where it selects all the boosters versions who carried payload mass which is</a:t>
            </a:r>
          </a:p>
          <a:p>
            <a:pPr marL="0" indent="0">
              <a:buNone/>
            </a:pPr>
            <a:r>
              <a:rPr lang="en-IN" sz="1600" b="1" dirty="0"/>
              <a:t>F9 B5 B1049.4</a:t>
            </a:r>
            <a:r>
              <a:rPr lang="en-IN" sz="1600" dirty="0"/>
              <a:t>	                    </a:t>
            </a:r>
            <a:r>
              <a:rPr lang="en-IN" sz="1700" b="1" dirty="0"/>
              <a:t>equal to the payload mass which is return by inner query which  selects the max payload amount carried</a:t>
            </a:r>
          </a:p>
          <a:p>
            <a:pPr marL="0" indent="0">
              <a:buNone/>
            </a:pPr>
            <a:r>
              <a:rPr lang="en-IN" sz="1600" b="1" dirty="0"/>
              <a:t>F9 B5 B1051.3</a:t>
            </a:r>
            <a:r>
              <a:rPr lang="en-IN" sz="1600" dirty="0"/>
              <a:t>		</a:t>
            </a:r>
            <a:r>
              <a:rPr lang="en-IN" sz="1900" b="1" dirty="0" err="1"/>
              <a:t>i.e</a:t>
            </a:r>
            <a:r>
              <a:rPr lang="en-IN" sz="1900" b="1" dirty="0"/>
              <a:t> Query returns all the boosters versions which carried maximum payload amount</a:t>
            </a:r>
          </a:p>
          <a:p>
            <a:pPr marL="0" indent="0">
              <a:buNone/>
            </a:pPr>
            <a:r>
              <a:rPr lang="en-IN" sz="1600" b="1" dirty="0"/>
              <a:t>F9 B5 B1056.4</a:t>
            </a:r>
          </a:p>
          <a:p>
            <a:pPr marL="0" indent="0">
              <a:buNone/>
            </a:pPr>
            <a:r>
              <a:rPr lang="en-IN" sz="1600" b="1" dirty="0"/>
              <a:t>F9 B5 B1048.5</a:t>
            </a:r>
          </a:p>
          <a:p>
            <a:pPr marL="0" indent="0">
              <a:buNone/>
            </a:pPr>
            <a:r>
              <a:rPr lang="en-IN" sz="1600" b="1" dirty="0"/>
              <a:t>F9 B5 B1051.4</a:t>
            </a:r>
          </a:p>
          <a:p>
            <a:pPr marL="0" indent="0">
              <a:buNone/>
            </a:pPr>
            <a:r>
              <a:rPr lang="en-IN" sz="1600" b="1" dirty="0"/>
              <a:t>F9 B5 B1049.5</a:t>
            </a:r>
          </a:p>
          <a:p>
            <a:pPr marL="0" indent="0">
              <a:buNone/>
            </a:pPr>
            <a:r>
              <a:rPr lang="en-IN" sz="1600" b="1" dirty="0"/>
              <a:t>F9 B5 B1060.2</a:t>
            </a:r>
          </a:p>
          <a:p>
            <a:pPr marL="0" indent="0">
              <a:buNone/>
            </a:pPr>
            <a:r>
              <a:rPr lang="en-IN" sz="1600" b="1" dirty="0"/>
              <a:t> F9 B5 B1058.3</a:t>
            </a:r>
          </a:p>
          <a:p>
            <a:pPr marL="0" indent="0">
              <a:buNone/>
            </a:pPr>
            <a:r>
              <a:rPr lang="en-IN" sz="1600" b="1" dirty="0"/>
              <a:t> F9 B5 B1051.6</a:t>
            </a:r>
          </a:p>
          <a:p>
            <a:pPr marL="0" indent="0">
              <a:buNone/>
            </a:pPr>
            <a:r>
              <a:rPr lang="en-IN" sz="1600" b="1" dirty="0"/>
              <a:t>F9 B5 B1060.3</a:t>
            </a:r>
          </a:p>
          <a:p>
            <a:pPr marL="0" indent="0">
              <a:buNone/>
            </a:pPr>
            <a:r>
              <a:rPr lang="en-IN" sz="1600" b="1" dirty="0"/>
              <a:t>F9 B5 B1049.7</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394091" y="390728"/>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01600" y="1452880"/>
            <a:ext cx="11663679" cy="49743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000" b="1" i="1" u="sng" dirty="0">
                <a:latin typeface="+mn-lt"/>
              </a:rPr>
              <a:t>Project Background and Context  </a:t>
            </a:r>
          </a:p>
          <a:p>
            <a:pPr>
              <a:spcBef>
                <a:spcPts val="1400"/>
              </a:spcBef>
            </a:pPr>
            <a:r>
              <a:rPr lang="en-US" sz="1600" dirty="0">
                <a:solidFill>
                  <a:schemeClr val="accent3">
                    <a:lumMod val="25000"/>
                  </a:schemeClr>
                </a:solidFill>
                <a:latin typeface="+mn-lt"/>
              </a:rPr>
              <a:t>SpaceX, a pioneering force in the commercial space industry, has revolutionized space travel by significantly reducing launch costs. Central to this innovation is the reusable Falcon 9 rocket, which brings down launch costs to $62 million compared to the industry standard of $165 million or more. This cost reduction is largely achieved through the ability to recover and reuse the rocket's first stage.  </a:t>
            </a:r>
          </a:p>
          <a:p>
            <a:pPr>
              <a:spcBef>
                <a:spcPts val="1400"/>
              </a:spcBef>
            </a:pPr>
            <a:r>
              <a:rPr lang="en-US" sz="1600" dirty="0">
                <a:solidFill>
                  <a:schemeClr val="accent3">
                    <a:lumMod val="25000"/>
                  </a:schemeClr>
                </a:solidFill>
                <a:latin typeface="+mn-lt"/>
              </a:rPr>
              <a:t>The ability to predict whether the first stage will successfully land is critical for cost-efficiency. By leveraging publicly available data and machine learning models, this project aims to explore the factors influencing landing success and provide actionable insights.  </a:t>
            </a:r>
          </a:p>
          <a:p>
            <a:pPr marL="0" indent="0">
              <a:spcBef>
                <a:spcPts val="1400"/>
              </a:spcBef>
              <a:buNone/>
            </a:pPr>
            <a:r>
              <a:rPr lang="en-US" sz="2000" b="1" i="1" u="sng" dirty="0">
                <a:latin typeface="+mn-lt"/>
              </a:rPr>
              <a:t>Problems to Solve  </a:t>
            </a:r>
          </a:p>
          <a:p>
            <a:pPr>
              <a:spcBef>
                <a:spcPts val="1400"/>
              </a:spcBef>
            </a:pPr>
            <a:r>
              <a:rPr lang="en-US" sz="1600" dirty="0">
                <a:solidFill>
                  <a:schemeClr val="accent3">
                    <a:lumMod val="25000"/>
                  </a:schemeClr>
                </a:solidFill>
                <a:latin typeface="+mn-lt"/>
              </a:rPr>
              <a:t>This project seeks to address the following key questions:  </a:t>
            </a:r>
          </a:p>
          <a:p>
            <a:pPr>
              <a:spcBef>
                <a:spcPts val="1400"/>
              </a:spcBef>
            </a:pPr>
            <a:r>
              <a:rPr lang="en-US" sz="1600" dirty="0">
                <a:solidFill>
                  <a:schemeClr val="accent3">
                    <a:lumMod val="25000"/>
                  </a:schemeClr>
                </a:solidFill>
                <a:latin typeface="+mn-lt"/>
              </a:rPr>
              <a:t>1. Impact of Key Variables: How do factors such as payload mass, launch site, number of flights, and orbital type affect the success of first-stage landings?  </a:t>
            </a:r>
          </a:p>
          <a:p>
            <a:pPr>
              <a:spcBef>
                <a:spcPts val="1400"/>
              </a:spcBef>
            </a:pPr>
            <a:r>
              <a:rPr lang="en-US" sz="1600" dirty="0">
                <a:solidFill>
                  <a:schemeClr val="accent3">
                    <a:lumMod val="25000"/>
                  </a:schemeClr>
                </a:solidFill>
                <a:latin typeface="+mn-lt"/>
              </a:rPr>
              <a:t>2. Historical Trends: Has the success rate of landings improved over the years, and what insights can be derived from this trend?  </a:t>
            </a:r>
          </a:p>
          <a:p>
            <a:pPr>
              <a:spcBef>
                <a:spcPts val="1400"/>
              </a:spcBef>
            </a:pPr>
            <a:r>
              <a:rPr lang="en-US" sz="1600" dirty="0">
                <a:solidFill>
                  <a:schemeClr val="accent3">
                    <a:lumMod val="25000"/>
                  </a:schemeClr>
                </a:solidFill>
                <a:latin typeface="+mn-lt"/>
              </a:rPr>
              <a:t>3. Optimal Classification Algorithm: What is the most effective machine learning algorithm for predicting binary outcomes (success vs. failure) in this context?  </a:t>
            </a:r>
          </a:p>
          <a:p>
            <a:pPr>
              <a:spcBef>
                <a:spcPts val="1400"/>
              </a:spcBef>
            </a:pPr>
            <a:endParaRPr lang="en-US" sz="1400" dirty="0">
              <a:solidFill>
                <a:schemeClr val="accent3">
                  <a:lumMod val="25000"/>
                </a:schemeClr>
              </a:solidFill>
              <a:latin typeface="+mn-lt"/>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43840" y="1381760"/>
            <a:ext cx="3017520" cy="7609840"/>
          </a:xfrm>
          <a:prstGeom prst="rect">
            <a:avLst/>
          </a:prstGeom>
        </p:spPr>
        <p:txBody>
          <a:bodyPr lIns="91440" tIns="45720" rIns="91440" bIns="45720" anchor="t"/>
          <a:lstStyle/>
          <a:p>
            <a:r>
              <a:rPr lang="en-IN" sz="1600" b="1" dirty="0" err="1"/>
              <a:t>cur.execute</a:t>
            </a:r>
            <a:r>
              <a:rPr lang="en-IN" sz="1600" b="1" dirty="0"/>
              <a:t>(""" </a:t>
            </a:r>
          </a:p>
          <a:p>
            <a:r>
              <a:rPr lang="en-IN" sz="1600" b="1" dirty="0"/>
              <a:t>SELECT "</a:t>
            </a:r>
            <a:r>
              <a:rPr lang="en-IN" sz="1600" b="1" dirty="0" err="1"/>
              <a:t>Landing_Outcome</a:t>
            </a:r>
            <a:r>
              <a:rPr lang="en-IN" sz="1600" b="1" dirty="0"/>
              <a:t>", COUNT(*) AS </a:t>
            </a:r>
            <a:r>
              <a:rPr lang="en-IN" sz="1600" b="1" dirty="0" err="1"/>
              <a:t>Outcome_Count</a:t>
            </a:r>
            <a:r>
              <a:rPr lang="en-IN" sz="1600" b="1" dirty="0"/>
              <a:t> </a:t>
            </a:r>
          </a:p>
          <a:p>
            <a:pPr marL="0" indent="0">
              <a:buNone/>
            </a:pPr>
            <a:r>
              <a:rPr lang="en-IN" sz="1600" b="1" dirty="0"/>
              <a:t>FROM SPACEXTBL </a:t>
            </a:r>
          </a:p>
          <a:p>
            <a:pPr marL="0" indent="0">
              <a:buNone/>
            </a:pPr>
            <a:r>
              <a:rPr lang="en-IN" sz="1600" b="1" dirty="0"/>
              <a:t>WHERE "Date" BETWEEN '2010-06-04' AND '2017-03-20' </a:t>
            </a:r>
          </a:p>
          <a:p>
            <a:pPr marL="0" indent="0">
              <a:buNone/>
            </a:pPr>
            <a:r>
              <a:rPr lang="en-IN" sz="1600" b="1" dirty="0"/>
              <a:t>GROUP BY "</a:t>
            </a:r>
            <a:r>
              <a:rPr lang="en-IN" sz="1600" b="1" dirty="0" err="1"/>
              <a:t>Landing_Outcome</a:t>
            </a:r>
            <a:r>
              <a:rPr lang="en-IN" sz="1600" b="1" dirty="0"/>
              <a:t>" </a:t>
            </a:r>
          </a:p>
          <a:p>
            <a:pPr marL="0" indent="0">
              <a:buNone/>
            </a:pPr>
            <a:r>
              <a:rPr lang="en-IN" sz="1600" b="1" dirty="0"/>
              <a:t>ORDER BY </a:t>
            </a:r>
            <a:r>
              <a:rPr lang="en-IN" sz="1600" b="1" dirty="0" err="1"/>
              <a:t>Outcome_Count</a:t>
            </a:r>
            <a:r>
              <a:rPr lang="en-IN" sz="1600" b="1" dirty="0"/>
              <a:t> DESC; </a:t>
            </a:r>
          </a:p>
          <a:p>
            <a:pPr marL="0" indent="0">
              <a:buNone/>
            </a:pPr>
            <a:r>
              <a:rPr lang="en-IN" sz="1600" b="1" dirty="0"/>
              <a:t>""") </a:t>
            </a:r>
          </a:p>
          <a:p>
            <a:pPr marL="0" indent="0">
              <a:buNone/>
            </a:pPr>
            <a:r>
              <a:rPr lang="en-IN" sz="1600" b="1" dirty="0" err="1"/>
              <a:t>landing_outcomes</a:t>
            </a:r>
            <a:r>
              <a:rPr lang="en-IN" sz="1600" b="1" dirty="0"/>
              <a:t> = </a:t>
            </a:r>
            <a:r>
              <a:rPr lang="en-IN" sz="1600" b="1" dirty="0" err="1"/>
              <a:t>cur.fetchall</a:t>
            </a:r>
            <a:r>
              <a:rPr lang="en-IN" sz="1600" b="1" dirty="0"/>
              <a:t>() </a:t>
            </a:r>
          </a:p>
          <a:p>
            <a:pPr marL="0" indent="0">
              <a:buNone/>
            </a:pPr>
            <a:r>
              <a:rPr lang="en-IN" sz="1600" b="1" dirty="0"/>
              <a:t>for outcome in </a:t>
            </a:r>
            <a:r>
              <a:rPr lang="en-IN" sz="1600" b="1" dirty="0" err="1"/>
              <a:t>landing_outcomes</a:t>
            </a:r>
            <a:r>
              <a:rPr lang="en-IN" sz="1600" b="1" dirty="0"/>
              <a:t>: </a:t>
            </a:r>
          </a:p>
          <a:p>
            <a:pPr marL="0" indent="0">
              <a:buNone/>
            </a:pPr>
            <a:r>
              <a:rPr lang="en-IN" sz="1600" b="1" dirty="0"/>
              <a:t>print(f"{outcome[0]}: {outcome[1]} occurrences") </a:t>
            </a:r>
          </a:p>
          <a:p>
            <a:pPr marL="0" indent="0">
              <a:buNone/>
            </a:pPr>
            <a:endParaRPr lang="en-IN" sz="1600"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TextBox 1">
            <a:extLst>
              <a:ext uri="{FF2B5EF4-FFF2-40B4-BE49-F238E27FC236}">
                <a16:creationId xmlns:a16="http://schemas.microsoft.com/office/drawing/2014/main" id="{840E1637-ABB3-9D11-EEF3-E8F0246C83E2}"/>
              </a:ext>
            </a:extLst>
          </p:cNvPr>
          <p:cNvSpPr txBox="1"/>
          <p:nvPr/>
        </p:nvSpPr>
        <p:spPr>
          <a:xfrm>
            <a:off x="3829427" y="1488709"/>
            <a:ext cx="2866013" cy="4278094"/>
          </a:xfrm>
          <a:prstGeom prst="rect">
            <a:avLst/>
          </a:prstGeom>
          <a:noFill/>
        </p:spPr>
        <p:txBody>
          <a:bodyPr wrap="square" rtlCol="0">
            <a:spAutoFit/>
          </a:bodyPr>
          <a:lstStyle/>
          <a:p>
            <a:pPr marL="0" indent="0">
              <a:buNone/>
            </a:pPr>
            <a:r>
              <a:rPr lang="en-IN" sz="1600" b="1" dirty="0"/>
              <a:t>OUTPUT : </a:t>
            </a:r>
          </a:p>
          <a:p>
            <a:pPr marL="0" indent="0">
              <a:buNone/>
            </a:pPr>
            <a:r>
              <a:rPr lang="en-IN" sz="1600" b="1" dirty="0"/>
              <a:t>No attempt: 10 occurrences</a:t>
            </a:r>
          </a:p>
          <a:p>
            <a:pPr marL="0" indent="0">
              <a:buNone/>
            </a:pPr>
            <a:r>
              <a:rPr lang="en-IN" sz="1600" b="1" dirty="0"/>
              <a:t>Success (drone ship): 5 occurrences</a:t>
            </a:r>
          </a:p>
          <a:p>
            <a:pPr marL="0" indent="0">
              <a:buNone/>
            </a:pPr>
            <a:r>
              <a:rPr lang="en-IN" sz="1600" b="1" dirty="0"/>
              <a:t>Failure (drone ship): 5 occurrences</a:t>
            </a:r>
          </a:p>
          <a:p>
            <a:pPr marL="0" indent="0">
              <a:buNone/>
            </a:pPr>
            <a:r>
              <a:rPr lang="en-IN" sz="1600" b="1" dirty="0"/>
              <a:t>Success (ground pad): 3 occurrences</a:t>
            </a:r>
          </a:p>
          <a:p>
            <a:pPr marL="0" indent="0">
              <a:buNone/>
            </a:pPr>
            <a:r>
              <a:rPr lang="en-IN" sz="1600" b="1" dirty="0"/>
              <a:t>Controlled (ocean): 3 occurrences</a:t>
            </a:r>
          </a:p>
          <a:p>
            <a:pPr marL="0" indent="0">
              <a:buNone/>
            </a:pPr>
            <a:r>
              <a:rPr lang="en-IN" sz="1600" b="1" dirty="0"/>
              <a:t>Uncontrolled (ocean): 2 occurrences</a:t>
            </a:r>
          </a:p>
          <a:p>
            <a:pPr marL="0" indent="0">
              <a:buNone/>
            </a:pPr>
            <a:r>
              <a:rPr lang="en-IN" sz="1600" b="1" dirty="0"/>
              <a:t>Failure (parachute): 2 occurrences</a:t>
            </a:r>
          </a:p>
          <a:p>
            <a:pPr marL="0" indent="0">
              <a:buNone/>
            </a:pPr>
            <a:r>
              <a:rPr lang="en-IN" sz="1600" b="1" dirty="0"/>
              <a:t>Precluded (drone ship): 1 occurrences</a:t>
            </a:r>
          </a:p>
          <a:p>
            <a:endParaRPr lang="en-IN" sz="1600" b="1" dirty="0"/>
          </a:p>
        </p:txBody>
      </p:sp>
      <p:sp>
        <p:nvSpPr>
          <p:cNvPr id="6" name="TextBox 5">
            <a:extLst>
              <a:ext uri="{FF2B5EF4-FFF2-40B4-BE49-F238E27FC236}">
                <a16:creationId xmlns:a16="http://schemas.microsoft.com/office/drawing/2014/main" id="{35F7518B-DEB2-F800-245B-9E81B9E77298}"/>
              </a:ext>
            </a:extLst>
          </p:cNvPr>
          <p:cNvSpPr txBox="1"/>
          <p:nvPr/>
        </p:nvSpPr>
        <p:spPr>
          <a:xfrm>
            <a:off x="6878320" y="1680531"/>
            <a:ext cx="4754880" cy="1477328"/>
          </a:xfrm>
          <a:prstGeom prst="rect">
            <a:avLst/>
          </a:prstGeom>
          <a:noFill/>
        </p:spPr>
        <p:txBody>
          <a:bodyPr wrap="square" rtlCol="0">
            <a:spAutoFit/>
          </a:bodyPr>
          <a:lstStyle/>
          <a:p>
            <a:r>
              <a:rPr lang="en-IN" i="1" dirty="0"/>
              <a:t>The query selects all the landing outcomes and the count of them with alias outcome count  from </a:t>
            </a:r>
            <a:r>
              <a:rPr lang="en-IN" i="1" dirty="0" err="1"/>
              <a:t>spacextbl</a:t>
            </a:r>
            <a:r>
              <a:rPr lang="en-IN" i="1" dirty="0"/>
              <a:t> between the specified dates and then groups them by landing outcome and sorts the result on outcome count in descending order</a:t>
            </a:r>
          </a:p>
        </p:txBody>
      </p:sp>
    </p:spTree>
    <p:extLst>
      <p:ext uri="{BB962C8B-B14F-4D97-AF65-F5344CB8AC3E}">
        <p14:creationId xmlns:p14="http://schemas.microsoft.com/office/powerpoint/2010/main" val="39751684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pic>
        <p:nvPicPr>
          <p:cNvPr id="6" name="Content Placeholder 5">
            <a:extLst>
              <a:ext uri="{FF2B5EF4-FFF2-40B4-BE49-F238E27FC236}">
                <a16:creationId xmlns:a16="http://schemas.microsoft.com/office/drawing/2014/main" id="{BD107182-7897-FC07-ED47-2868E2E0CD7B}"/>
              </a:ext>
            </a:extLst>
          </p:cNvPr>
          <p:cNvPicPr>
            <a:picLocks noGrp="1" noChangeAspect="1"/>
          </p:cNvPicPr>
          <p:nvPr>
            <p:ph idx="4294967295"/>
          </p:nvPr>
        </p:nvPicPr>
        <p:blipFill>
          <a:blip r:embed="rId3"/>
          <a:stretch>
            <a:fillRect/>
          </a:stretch>
        </p:blipFill>
        <p:spPr>
          <a:xfrm>
            <a:off x="6744091" y="1348105"/>
            <a:ext cx="5325989" cy="2389327"/>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Global Launch Sites and Their Geographical Insights</a:t>
            </a:r>
          </a:p>
        </p:txBody>
      </p:sp>
      <p:sp>
        <p:nvSpPr>
          <p:cNvPr id="7" name="TextBox 6">
            <a:extLst>
              <a:ext uri="{FF2B5EF4-FFF2-40B4-BE49-F238E27FC236}">
                <a16:creationId xmlns:a16="http://schemas.microsoft.com/office/drawing/2014/main" id="{E65963AE-473D-0531-6840-1D4499BB25C7}"/>
              </a:ext>
            </a:extLst>
          </p:cNvPr>
          <p:cNvSpPr txBox="1"/>
          <p:nvPr/>
        </p:nvSpPr>
        <p:spPr>
          <a:xfrm>
            <a:off x="121920" y="1348105"/>
            <a:ext cx="6370319" cy="5632311"/>
          </a:xfrm>
          <a:prstGeom prst="rect">
            <a:avLst/>
          </a:prstGeom>
          <a:noFill/>
        </p:spPr>
        <p:txBody>
          <a:bodyPr wrap="square" rtlCol="0">
            <a:spAutoFit/>
          </a:bodyPr>
          <a:lstStyle/>
          <a:p>
            <a:r>
              <a:rPr lang="en-US" b="1" dirty="0"/>
              <a:t>Image  Description:</a:t>
            </a:r>
          </a:p>
          <a:p>
            <a:r>
              <a:rPr lang="en-US" b="1" dirty="0"/>
              <a:t>The Folium map displays all SpaceX launch site locations marked with labeled circles. Key sites include: </a:t>
            </a:r>
          </a:p>
          <a:p>
            <a:r>
              <a:rPr lang="en-US" b="1" dirty="0"/>
              <a:t>CCAFS SLC 40</a:t>
            </a:r>
          </a:p>
          <a:p>
            <a:r>
              <a:rPr lang="en-US" b="1" dirty="0"/>
              <a:t>KSC LC 39A</a:t>
            </a:r>
          </a:p>
          <a:p>
            <a:r>
              <a:rPr lang="en-US" b="1" dirty="0"/>
              <a:t>VAFB SLC 4E</a:t>
            </a:r>
          </a:p>
          <a:p>
            <a:endParaRPr lang="en-US" b="1" dirty="0"/>
          </a:p>
          <a:p>
            <a:r>
              <a:rPr lang="en-US" b="1" dirty="0"/>
              <a:t>Each marker provides geographical context, showing proximity to the Equator and coastal regions. </a:t>
            </a:r>
          </a:p>
          <a:p>
            <a:r>
              <a:rPr lang="en-US" b="1" dirty="0"/>
              <a:t>Key Elements and Findings:</a:t>
            </a:r>
          </a:p>
          <a:p>
            <a:endParaRPr lang="en-US" b="1" dirty="0"/>
          </a:p>
          <a:p>
            <a:r>
              <a:rPr lang="en-US" b="1" dirty="0"/>
              <a:t>Proximity to the Equator: Launch sites near the Equator benefit from Earth’s rotational speed, enhancing launch efficiency. </a:t>
            </a:r>
          </a:p>
          <a:p>
            <a:endParaRPr lang="en-US" b="1" dirty="0"/>
          </a:p>
          <a:p>
            <a:r>
              <a:rPr lang="en-US" b="1" dirty="0"/>
              <a:t>Coastal Locations: All sites are close to coastlines, minimizing risk to populated areas in case of launch anomalies or debris fallout.</a:t>
            </a:r>
          </a:p>
          <a:p>
            <a:r>
              <a:rPr lang="en-US" b="1" dirty="0"/>
              <a:t> </a:t>
            </a:r>
          </a:p>
          <a:p>
            <a:r>
              <a:rPr lang="en-US" b="1" dirty="0"/>
              <a:t>Site Success Rates: KSC LC-39A has a notable success rate, making it a preferred launch site. </a:t>
            </a:r>
          </a:p>
          <a:p>
            <a:endParaRPr lang="en-IN" dirty="0"/>
          </a:p>
        </p:txBody>
      </p:sp>
    </p:spTree>
    <p:extLst>
      <p:ext uri="{BB962C8B-B14F-4D97-AF65-F5344CB8AC3E}">
        <p14:creationId xmlns:p14="http://schemas.microsoft.com/office/powerpoint/2010/main" val="9816717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11760" y="1376762"/>
            <a:ext cx="7081520" cy="3276517"/>
          </a:xfrm>
          <a:prstGeom prst="rect">
            <a:avLst/>
          </a:prstGeom>
        </p:spPr>
        <p:txBody>
          <a:bodyPr lIns="91440" tIns="45720" rIns="91440" bIns="45720" anchor="t">
            <a:normAutofit/>
          </a:bodyPr>
          <a:lstStyle/>
          <a:p>
            <a:r>
              <a:rPr lang="en-IN" sz="1500" b="1" dirty="0"/>
              <a:t>Screenshot Description:</a:t>
            </a:r>
          </a:p>
          <a:p>
            <a:r>
              <a:rPr lang="en-IN" sz="1500" b="1" dirty="0"/>
              <a:t>The Folium map displays SpaceX launch outcomes using color-coded markers:</a:t>
            </a:r>
          </a:p>
          <a:p>
            <a:r>
              <a:rPr lang="en-IN" sz="1500" b="1" dirty="0"/>
              <a:t>Green Markers: Represent successful launches.</a:t>
            </a:r>
          </a:p>
          <a:p>
            <a:r>
              <a:rPr lang="en-IN" sz="1500" b="1" dirty="0"/>
              <a:t>Red Markers: Indicate failed launches.</a:t>
            </a:r>
          </a:p>
          <a:p>
            <a:r>
              <a:rPr lang="en-IN" sz="1500" b="1" dirty="0"/>
              <a:t>Markers are distributed across launch sites (e.g., CCAFS SLC 40, KSC LC 39A, VAFB SLC 4E), providing visual clarity on success rates.</a:t>
            </a:r>
          </a:p>
          <a:p>
            <a:pPr marL="0" indent="0">
              <a:buNone/>
            </a:pPr>
            <a:endParaRPr lang="en-IN" sz="1500" dirty="0"/>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322971" y="848204"/>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Launch Outcomes by Location: Success vs. Failure</a:t>
            </a:r>
          </a:p>
          <a:p>
            <a:endParaRPr lang="en-US" dirty="0">
              <a:solidFill>
                <a:srgbClr val="0B49CB"/>
              </a:solidFill>
              <a:latin typeface="Abadi"/>
            </a:endParaRPr>
          </a:p>
        </p:txBody>
      </p:sp>
      <p:pic>
        <p:nvPicPr>
          <p:cNvPr id="4" name="Picture 3">
            <a:extLst>
              <a:ext uri="{FF2B5EF4-FFF2-40B4-BE49-F238E27FC236}">
                <a16:creationId xmlns:a16="http://schemas.microsoft.com/office/drawing/2014/main" id="{023507C4-D956-2748-4D0C-1AC1C70A0CB0}"/>
              </a:ext>
            </a:extLst>
          </p:cNvPr>
          <p:cNvPicPr>
            <a:picLocks noChangeAspect="1"/>
          </p:cNvPicPr>
          <p:nvPr/>
        </p:nvPicPr>
        <p:blipFill>
          <a:blip r:embed="rId3"/>
          <a:stretch>
            <a:fillRect/>
          </a:stretch>
        </p:blipFill>
        <p:spPr>
          <a:xfrm>
            <a:off x="7313607" y="1376763"/>
            <a:ext cx="4766633" cy="2624531"/>
          </a:xfrm>
          <a:prstGeom prst="rect">
            <a:avLst/>
          </a:prstGeom>
        </p:spPr>
      </p:pic>
      <p:sp>
        <p:nvSpPr>
          <p:cNvPr id="6" name="TextBox 5">
            <a:extLst>
              <a:ext uri="{FF2B5EF4-FFF2-40B4-BE49-F238E27FC236}">
                <a16:creationId xmlns:a16="http://schemas.microsoft.com/office/drawing/2014/main" id="{2D38A83F-8041-AB17-4E85-BDF7A04C7DF1}"/>
              </a:ext>
            </a:extLst>
          </p:cNvPr>
          <p:cNvSpPr txBox="1"/>
          <p:nvPr/>
        </p:nvSpPr>
        <p:spPr>
          <a:xfrm>
            <a:off x="193040" y="3429000"/>
            <a:ext cx="11998960" cy="3139321"/>
          </a:xfrm>
          <a:prstGeom prst="rect">
            <a:avLst/>
          </a:prstGeom>
          <a:noFill/>
        </p:spPr>
        <p:txBody>
          <a:bodyPr wrap="square" rtlCol="0">
            <a:spAutoFit/>
          </a:bodyPr>
          <a:lstStyle/>
          <a:p>
            <a:pPr marL="0" indent="0">
              <a:buNone/>
            </a:pPr>
            <a:r>
              <a:rPr lang="en-US" sz="1800" b="1" u="sng" dirty="0"/>
              <a:t>Key Elements and Findings:</a:t>
            </a:r>
          </a:p>
          <a:p>
            <a:r>
              <a:rPr lang="en-US" sz="1800" b="1" dirty="0"/>
              <a:t>Visual Outcome Clarity:</a:t>
            </a:r>
          </a:p>
          <a:p>
            <a:r>
              <a:rPr lang="en-US" sz="1800" dirty="0"/>
              <a:t>Success and failure rates can be quickly assessed by observing marker colors.</a:t>
            </a:r>
          </a:p>
          <a:p>
            <a:r>
              <a:rPr lang="en-US" sz="1800" dirty="0"/>
              <a:t>KSC LC-39A shows a higher proportion of green markers, indicating superior performance compared to other sites.\</a:t>
            </a:r>
          </a:p>
          <a:p>
            <a:endParaRPr lang="en-US" sz="1800" dirty="0"/>
          </a:p>
          <a:p>
            <a:r>
              <a:rPr lang="en-US" sz="1800" b="1" dirty="0"/>
              <a:t>Geographical Impact:</a:t>
            </a:r>
          </a:p>
          <a:p>
            <a:r>
              <a:rPr lang="en-US" sz="1800" dirty="0"/>
              <a:t>Coastal launch sites with higher success rates indicate optimized launch strategies leveraging proximity to water for safety and technical advantages.</a:t>
            </a:r>
          </a:p>
          <a:p>
            <a:endParaRPr lang="en-US" sz="1800" dirty="0"/>
          </a:p>
          <a:p>
            <a:r>
              <a:rPr lang="en-US" sz="1800" b="1" dirty="0"/>
              <a:t>Insights for Improvement:</a:t>
            </a:r>
            <a:endParaRPr lang="en-US" sz="1800" dirty="0"/>
          </a:p>
          <a:p>
            <a:r>
              <a:rPr lang="en-US" sz="1800" dirty="0"/>
              <a:t>Sites with lower success rates (more red markers) may require operational enhancements or analysis of failure causes.</a:t>
            </a:r>
          </a:p>
        </p:txBody>
      </p:sp>
    </p:spTree>
    <p:extLst>
      <p:ext uri="{BB962C8B-B14F-4D97-AF65-F5344CB8AC3E}">
        <p14:creationId xmlns:p14="http://schemas.microsoft.com/office/powerpoint/2010/main" val="2395978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13361" y="1432300"/>
            <a:ext cx="6644640" cy="4593273"/>
          </a:xfrm>
          <a:prstGeom prst="rect">
            <a:avLst/>
          </a:prstGeom>
        </p:spPr>
        <p:txBody>
          <a:bodyPr lIns="91440" tIns="45720" rIns="91440" bIns="45720" anchor="t">
            <a:normAutofit/>
          </a:bodyPr>
          <a:lstStyle/>
          <a:p>
            <a:r>
              <a:rPr lang="en-US" sz="1600" b="1" dirty="0"/>
              <a:t>Screenshot Description:</a:t>
            </a:r>
          </a:p>
          <a:p>
            <a:r>
              <a:rPr lang="en-US" sz="1600" b="1" dirty="0"/>
              <a:t>The Folium map highlights the KSC LC-39A launch site with calculated distances to key proximities:</a:t>
            </a:r>
          </a:p>
          <a:p>
            <a:r>
              <a:rPr lang="en-US" sz="1600" b="1" dirty="0"/>
              <a:t>Railway: ~15.23 km.</a:t>
            </a:r>
          </a:p>
          <a:p>
            <a:r>
              <a:rPr lang="en-US" sz="1600" b="1" dirty="0"/>
              <a:t>Highway: ~20.28 km.</a:t>
            </a:r>
          </a:p>
          <a:p>
            <a:r>
              <a:rPr lang="en-US" sz="1600" b="1" dirty="0"/>
              <a:t>Coastline: ~14.99 km.</a:t>
            </a:r>
          </a:p>
          <a:p>
            <a:r>
              <a:rPr lang="en-US" sz="1600" b="1" dirty="0"/>
              <a:t>Closest City (Titusville): ~16.32 km.</a:t>
            </a:r>
          </a:p>
          <a:p>
            <a:r>
              <a:rPr lang="en-US" sz="1600" b="1" dirty="0"/>
              <a:t>Key Findings:</a:t>
            </a:r>
          </a:p>
          <a:p>
            <a:r>
              <a:rPr lang="en-US" sz="1600" b="1" dirty="0"/>
              <a:t>Strategic Placement: The site is optimally located near essential infrastructure for logistics and support.</a:t>
            </a:r>
          </a:p>
          <a:p>
            <a:r>
              <a:rPr lang="en-US" sz="1600" b="1" dirty="0"/>
              <a:t>Risk Mitigation: Coastal proximity ensures debris or failed launches have minimal impact on populated areas.</a:t>
            </a:r>
          </a:p>
          <a:p>
            <a:r>
              <a:rPr lang="en-US" sz="1600" b="1" dirty="0"/>
              <a:t>Efficiency: Short distances to transport routes (railway and highway) enhance operational ease and cost efficiency.</a:t>
            </a:r>
          </a:p>
          <a:p>
            <a:pPr>
              <a:lnSpc>
                <a:spcPct val="100000"/>
              </a:lnSpc>
              <a:spcBef>
                <a:spcPts val="1400"/>
              </a:spcBef>
            </a:pPr>
            <a:endParaRPr lang="en-US" sz="2200" b="1"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900" dirty="0"/>
              <a:t>Proximity Analysis: KSC LC-39A and Nearby Infrastructure</a:t>
            </a:r>
            <a:endParaRPr lang="en-US" sz="2900" dirty="0">
              <a:solidFill>
                <a:srgbClr val="0B49CB"/>
              </a:solidFill>
              <a:latin typeface="Abadi"/>
            </a:endParaRPr>
          </a:p>
        </p:txBody>
      </p:sp>
      <p:pic>
        <p:nvPicPr>
          <p:cNvPr id="19" name="Picture 18">
            <a:extLst>
              <a:ext uri="{FF2B5EF4-FFF2-40B4-BE49-F238E27FC236}">
                <a16:creationId xmlns:a16="http://schemas.microsoft.com/office/drawing/2014/main" id="{DA08A3BB-2CA3-05F4-CB08-F1EAB5F078A0}"/>
              </a:ext>
            </a:extLst>
          </p:cNvPr>
          <p:cNvPicPr>
            <a:picLocks noChangeAspect="1"/>
          </p:cNvPicPr>
          <p:nvPr/>
        </p:nvPicPr>
        <p:blipFill>
          <a:blip r:embed="rId3"/>
          <a:stretch>
            <a:fillRect/>
          </a:stretch>
        </p:blipFill>
        <p:spPr>
          <a:xfrm>
            <a:off x="6658028" y="1478020"/>
            <a:ext cx="5320611" cy="316002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01040" y="193040"/>
            <a:ext cx="10594731" cy="16560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t>Launch Success Distribution Across Sites</a:t>
            </a:r>
          </a:p>
          <a:p>
            <a:endParaRPr lang="en-US" sz="3600" dirty="0">
              <a:solidFill>
                <a:srgbClr val="0B49CB"/>
              </a:solidFill>
              <a:latin typeface="Abadi"/>
            </a:endParaRPr>
          </a:p>
        </p:txBody>
      </p:sp>
      <p:pic>
        <p:nvPicPr>
          <p:cNvPr id="9" name="Picture 8">
            <a:extLst>
              <a:ext uri="{FF2B5EF4-FFF2-40B4-BE49-F238E27FC236}">
                <a16:creationId xmlns:a16="http://schemas.microsoft.com/office/drawing/2014/main" id="{4B3DF7DF-F3B8-1EB2-2AA3-B3027D5F76AC}"/>
              </a:ext>
            </a:extLst>
          </p:cNvPr>
          <p:cNvPicPr>
            <a:picLocks noChangeAspect="1"/>
          </p:cNvPicPr>
          <p:nvPr/>
        </p:nvPicPr>
        <p:blipFill>
          <a:blip r:embed="rId3"/>
          <a:stretch>
            <a:fillRect/>
          </a:stretch>
        </p:blipFill>
        <p:spPr>
          <a:xfrm>
            <a:off x="1" y="1532315"/>
            <a:ext cx="12334239" cy="379337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30F76A8C-4771-0FA5-1D54-8E2ACF40494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71CEF9A-9702-6F2C-1598-35FACC3FAD1A}"/>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BBC50AF4-E536-E2D7-33A3-287F0EC8BAD6}"/>
              </a:ext>
            </a:extLst>
          </p:cNvPr>
          <p:cNvSpPr>
            <a:spLocks noGrp="1"/>
          </p:cNvSpPr>
          <p:nvPr>
            <p:ph idx="4294967295"/>
          </p:nvPr>
        </p:nvSpPr>
        <p:spPr>
          <a:xfrm>
            <a:off x="426721" y="1595119"/>
            <a:ext cx="11186159" cy="4430453"/>
          </a:xfrm>
          <a:prstGeom prst="rect">
            <a:avLst/>
          </a:prstGeom>
        </p:spPr>
        <p:txBody>
          <a:bodyPr lIns="91440" tIns="45720" rIns="91440" bIns="45720" anchor="t">
            <a:noAutofit/>
          </a:bodyPr>
          <a:lstStyle/>
          <a:p>
            <a:endParaRPr lang="en-US" sz="1800" b="1" dirty="0"/>
          </a:p>
          <a:p>
            <a:pPr marL="0" indent="0">
              <a:buNone/>
            </a:pPr>
            <a:r>
              <a:rPr lang="en-US" sz="1800" b="1" dirty="0"/>
              <a:t>Key Findings:</a:t>
            </a:r>
          </a:p>
          <a:p>
            <a:r>
              <a:rPr lang="en-US" sz="1800" b="1" dirty="0"/>
              <a:t>Visualization: A pie chart shows the proportion of successful launches across all launch sites.</a:t>
            </a:r>
          </a:p>
          <a:p>
            <a:r>
              <a:rPr lang="en-US" sz="1800" b="1" dirty="0"/>
              <a:t>Insights:</a:t>
            </a:r>
          </a:p>
          <a:p>
            <a:r>
              <a:rPr lang="en-US" sz="1800" b="1" dirty="0"/>
              <a:t>KSC LC-39A dominates with the highest number of successful launches.</a:t>
            </a:r>
          </a:p>
          <a:p>
            <a:r>
              <a:rPr lang="en-US" sz="1800" b="1" dirty="0"/>
              <a:t>CCAFS SLC-40 contributes significantly but at a lower success rate compared to KSC LC-39A.</a:t>
            </a:r>
          </a:p>
          <a:p>
            <a:r>
              <a:rPr lang="en-US" sz="1800" b="1" dirty="0"/>
              <a:t>VAFB SLC-4E has the least contributions, reflecting fewer launch attempts or lower success rates.</a:t>
            </a:r>
          </a:p>
          <a:p>
            <a:r>
              <a:rPr lang="en-US" sz="1800" b="1" dirty="0"/>
              <a:t>Conclusion: KSC LC-39A emerges as the most reliable site, emphasizing its operational superiority.</a:t>
            </a:r>
          </a:p>
        </p:txBody>
      </p:sp>
      <p:sp>
        <p:nvSpPr>
          <p:cNvPr id="8" name="Title 1">
            <a:extLst>
              <a:ext uri="{FF2B5EF4-FFF2-40B4-BE49-F238E27FC236}">
                <a16:creationId xmlns:a16="http://schemas.microsoft.com/office/drawing/2014/main" id="{323BA4A1-9CAE-46CD-6051-94C99A82CA3D}"/>
              </a:ext>
            </a:extLst>
          </p:cNvPr>
          <p:cNvSpPr txBox="1">
            <a:spLocks/>
          </p:cNvSpPr>
          <p:nvPr/>
        </p:nvSpPr>
        <p:spPr>
          <a:xfrm>
            <a:off x="701040" y="193040"/>
            <a:ext cx="10594731" cy="16560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t>Launch Success Distribution Across Sites</a:t>
            </a:r>
          </a:p>
          <a:p>
            <a:endParaRPr lang="en-US" sz="3600" dirty="0">
              <a:solidFill>
                <a:srgbClr val="0B49CB"/>
              </a:solidFill>
              <a:latin typeface="Abadi"/>
            </a:endParaRPr>
          </a:p>
        </p:txBody>
      </p:sp>
    </p:spTree>
    <p:extLst>
      <p:ext uri="{BB962C8B-B14F-4D97-AF65-F5344CB8AC3E}">
        <p14:creationId xmlns:p14="http://schemas.microsoft.com/office/powerpoint/2010/main" val="3888392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650241" y="440949"/>
            <a:ext cx="10363200" cy="105257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b="1" dirty="0"/>
              <a:t>KSC LC-39A: Highest Launch Success Ratio</a:t>
            </a:r>
          </a:p>
          <a:p>
            <a:endParaRPr lang="en-US" dirty="0">
              <a:solidFill>
                <a:srgbClr val="0B49CB"/>
              </a:solidFill>
              <a:latin typeface="Abadi"/>
            </a:endParaRPr>
          </a:p>
        </p:txBody>
      </p:sp>
      <p:pic>
        <p:nvPicPr>
          <p:cNvPr id="4" name="Picture 3">
            <a:extLst>
              <a:ext uri="{FF2B5EF4-FFF2-40B4-BE49-F238E27FC236}">
                <a16:creationId xmlns:a16="http://schemas.microsoft.com/office/drawing/2014/main" id="{453E6693-A065-52D6-FCC4-A6ECD6825343}"/>
              </a:ext>
            </a:extLst>
          </p:cNvPr>
          <p:cNvPicPr>
            <a:picLocks noChangeAspect="1"/>
          </p:cNvPicPr>
          <p:nvPr/>
        </p:nvPicPr>
        <p:blipFill>
          <a:blip r:embed="rId3"/>
          <a:stretch>
            <a:fillRect/>
          </a:stretch>
        </p:blipFill>
        <p:spPr>
          <a:xfrm>
            <a:off x="0" y="1801725"/>
            <a:ext cx="12192000" cy="368060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C802215D-109E-AC4D-5720-97329006490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5F6A0E9-EBCA-1FA3-6386-854F915394E8}"/>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a:extLst>
              <a:ext uri="{FF2B5EF4-FFF2-40B4-BE49-F238E27FC236}">
                <a16:creationId xmlns:a16="http://schemas.microsoft.com/office/drawing/2014/main" id="{C1EFB929-AB47-9AF8-773B-BA12601116F5}"/>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marL="0" indent="0">
              <a:buNone/>
            </a:pPr>
            <a:r>
              <a:rPr lang="en-US" sz="1800" b="1" dirty="0"/>
              <a:t>Key Findings:</a:t>
            </a:r>
          </a:p>
          <a:p>
            <a:r>
              <a:rPr lang="en-US" sz="1800" b="1" dirty="0"/>
              <a:t>Visualization: A pie chart illustrates the success-to-failure ratio for KSC LC-39A.</a:t>
            </a:r>
          </a:p>
          <a:p>
            <a:r>
              <a:rPr lang="en-US" sz="1800" b="1" dirty="0"/>
              <a:t>Insights:</a:t>
            </a:r>
          </a:p>
          <a:p>
            <a:r>
              <a:rPr lang="en-US" sz="1800" b="1" dirty="0"/>
              <a:t>Success Rate: KSC LC-39A has the highest success ratio, with over 75% of launches being successful.</a:t>
            </a:r>
          </a:p>
          <a:p>
            <a:r>
              <a:rPr lang="en-US" sz="1800" b="1" dirty="0"/>
              <a:t>Failure Rate: The small proportion of failed launches highlights its reliability.</a:t>
            </a:r>
          </a:p>
          <a:p>
            <a:r>
              <a:rPr lang="en-US" sz="1800" b="1" dirty="0"/>
              <a:t>Conclusion: KSC LC-39A's consistent performance makes it a critical asset for SpaceX’s operations, showcasing its operational efficiency and strategic importance.</a:t>
            </a:r>
          </a:p>
        </p:txBody>
      </p:sp>
      <p:sp>
        <p:nvSpPr>
          <p:cNvPr id="8" name="Title 1">
            <a:extLst>
              <a:ext uri="{FF2B5EF4-FFF2-40B4-BE49-F238E27FC236}">
                <a16:creationId xmlns:a16="http://schemas.microsoft.com/office/drawing/2014/main" id="{2FA7225D-F653-8FF5-7E52-DA01360B02EA}"/>
              </a:ext>
            </a:extLst>
          </p:cNvPr>
          <p:cNvSpPr txBox="1">
            <a:spLocks/>
          </p:cNvSpPr>
          <p:nvPr/>
        </p:nvSpPr>
        <p:spPr>
          <a:xfrm>
            <a:off x="609600" y="471429"/>
            <a:ext cx="11216639" cy="1016000"/>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b="1" dirty="0"/>
              <a:t>KSC LC-39A: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225714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3718560"/>
            <a:ext cx="12049760" cy="3048000"/>
          </a:xfrm>
          <a:prstGeom prst="rect">
            <a:avLst/>
          </a:prstGeom>
        </p:spPr>
        <p:txBody>
          <a:bodyPr lIns="91440" tIns="45720" rIns="91440" bIns="45720" anchor="t">
            <a:normAutofit/>
          </a:bodyPr>
          <a:lstStyle/>
          <a:p>
            <a:pPr marL="0" indent="0">
              <a:buNone/>
            </a:pPr>
            <a:r>
              <a:rPr lang="en-US" sz="1600" b="1" dirty="0"/>
              <a:t>Key Findings:</a:t>
            </a:r>
          </a:p>
          <a:p>
            <a:r>
              <a:rPr lang="en-US" sz="1600" b="1" dirty="0"/>
              <a:t>Visualization: Scatter plots depict launch outcomes (success/failure) for varying payload ranges, filtered using the slider.</a:t>
            </a:r>
          </a:p>
          <a:p>
            <a:r>
              <a:rPr lang="en-US" sz="1600" b="1" dirty="0"/>
              <a:t>Insights:</a:t>
            </a:r>
          </a:p>
          <a:p>
            <a:r>
              <a:rPr lang="en-US" sz="1600" b="1" dirty="0"/>
              <a:t>Optimal Payload Range: Payloads between 2000–5500 kg exhibit the highest success rate.</a:t>
            </a:r>
          </a:p>
          <a:p>
            <a:r>
              <a:rPr lang="en-US" sz="1600" b="1" dirty="0"/>
              <a:t>Booster Version Performance: Advanced booster versions like Falcon 9 consistently succeed with medium payloads.</a:t>
            </a:r>
          </a:p>
          <a:p>
            <a:r>
              <a:rPr lang="en-US" sz="1600" b="1" dirty="0"/>
              <a:t>Heavy Payload Impact: Launches with payloads exceeding 7000 kg show reduced success rates, likely due to increased technical challenges.</a:t>
            </a:r>
          </a:p>
          <a:p>
            <a:r>
              <a:rPr lang="en-US" sz="1600" b="1" dirty="0"/>
              <a:t>Conclusion: Medium payloads and newer boosters provide the best success rates, suggesting an operational sweet spot for reliable launches.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264160" y="445018"/>
            <a:ext cx="10655691" cy="723816"/>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dirty="0"/>
              <a:t>Payload vs. Launch Outcome Across Sites</a:t>
            </a:r>
          </a:p>
          <a:p>
            <a:endParaRPr lang="en-US" dirty="0">
              <a:solidFill>
                <a:srgbClr val="0B49CB"/>
              </a:solidFill>
              <a:latin typeface="Abadi"/>
            </a:endParaRPr>
          </a:p>
        </p:txBody>
      </p:sp>
      <p:pic>
        <p:nvPicPr>
          <p:cNvPr id="4" name="Picture 3">
            <a:extLst>
              <a:ext uri="{FF2B5EF4-FFF2-40B4-BE49-F238E27FC236}">
                <a16:creationId xmlns:a16="http://schemas.microsoft.com/office/drawing/2014/main" id="{229174FD-D0FF-C7D1-42C5-4CA846FD90AB}"/>
              </a:ext>
            </a:extLst>
          </p:cNvPr>
          <p:cNvPicPr>
            <a:picLocks noChangeAspect="1"/>
          </p:cNvPicPr>
          <p:nvPr/>
        </p:nvPicPr>
        <p:blipFill>
          <a:blip r:embed="rId3"/>
          <a:stretch>
            <a:fillRect/>
          </a:stretch>
        </p:blipFill>
        <p:spPr>
          <a:xfrm>
            <a:off x="111760" y="946184"/>
            <a:ext cx="12192000" cy="2630771"/>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97291" y="1351280"/>
            <a:ext cx="3791829" cy="4348480"/>
          </a:xfrm>
          <a:prstGeom prst="rect">
            <a:avLst/>
          </a:prstGeom>
        </p:spPr>
        <p:txBody>
          <a:bodyPr vert="horz" lIns="91440" tIns="45720" rIns="91440" bIns="45720" rtlCol="0" anchor="t">
            <a:normAutofit/>
          </a:bodyPr>
          <a:lstStyle/>
          <a:p>
            <a:r>
              <a:rPr lang="en-US" sz="1800" b="1" dirty="0"/>
              <a:t>The Decision Tree performs the best with an accuracy score of 0.86 on training set and 0.83 on testing set</a:t>
            </a:r>
          </a:p>
          <a:p>
            <a:pPr marL="0" indent="0">
              <a:buNone/>
            </a:pPr>
            <a:endParaRPr lang="en-US" sz="1800" b="1" dirty="0"/>
          </a:p>
          <a:p>
            <a:pPr marL="0" indent="0">
              <a:buNone/>
            </a:pPr>
            <a:r>
              <a:rPr lang="en-US" sz="1800" b="1" dirty="0"/>
              <a:t> and rest all performs similar with log regression slightly less accurate on train set</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2345E8C3-85E7-A224-1074-FF7CE2827188}"/>
              </a:ext>
            </a:extLst>
          </p:cNvPr>
          <p:cNvPicPr>
            <a:picLocks noChangeAspect="1"/>
          </p:cNvPicPr>
          <p:nvPr/>
        </p:nvPicPr>
        <p:blipFill>
          <a:blip r:embed="rId3"/>
          <a:stretch>
            <a:fillRect/>
          </a:stretch>
        </p:blipFill>
        <p:spPr>
          <a:xfrm>
            <a:off x="4611910" y="1432348"/>
            <a:ext cx="6982799" cy="2172003"/>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661160"/>
            <a:ext cx="4950069" cy="3811588"/>
          </a:xfrm>
          <a:prstGeom prst="rect">
            <a:avLst/>
          </a:prstGeom>
        </p:spPr>
        <p:txBody>
          <a:bodyPr>
            <a:normAutofit/>
          </a:bodyPr>
          <a:lstStyle/>
          <a:p>
            <a:r>
              <a:rPr lang="en-US" sz="1600" dirty="0"/>
              <a:t>Confusion Matrix of the Decision Tree:</a:t>
            </a:r>
          </a:p>
          <a:p>
            <a:pPr>
              <a:buFont typeface="Arial" panose="020B0604020202020204" pitchFamily="34" charset="0"/>
              <a:buChar char="•"/>
            </a:pPr>
            <a:r>
              <a:rPr lang="en-US" sz="1600" b="1" dirty="0"/>
              <a:t>True Positives (12):</a:t>
            </a:r>
            <a:r>
              <a:rPr lang="en-US" sz="1600" dirty="0"/>
              <a:t> Correctly predicted "landed."</a:t>
            </a:r>
          </a:p>
          <a:p>
            <a:pPr>
              <a:buFont typeface="Arial" panose="020B0604020202020204" pitchFamily="34" charset="0"/>
              <a:buChar char="•"/>
            </a:pPr>
            <a:r>
              <a:rPr lang="en-US" sz="1600" b="1" dirty="0"/>
              <a:t>True Negatives (3):</a:t>
            </a:r>
            <a:r>
              <a:rPr lang="en-US" sz="1600" dirty="0"/>
              <a:t> Correctly predicted "did not land."</a:t>
            </a:r>
          </a:p>
          <a:p>
            <a:pPr>
              <a:buFont typeface="Arial" panose="020B0604020202020204" pitchFamily="34" charset="0"/>
              <a:buChar char="•"/>
            </a:pPr>
            <a:r>
              <a:rPr lang="en-US" sz="1600" b="1" dirty="0"/>
              <a:t>False Positives (3):</a:t>
            </a:r>
            <a:r>
              <a:rPr lang="en-US" sz="1600" dirty="0"/>
              <a:t> Incorrectly predicted "landed" for "did not land."</a:t>
            </a:r>
          </a:p>
          <a:p>
            <a:pPr>
              <a:buFont typeface="Arial" panose="020B0604020202020204" pitchFamily="34" charset="0"/>
              <a:buChar char="•"/>
            </a:pPr>
            <a:r>
              <a:rPr lang="en-US" sz="1600" b="1" dirty="0"/>
              <a:t>False Negatives (0):</a:t>
            </a:r>
            <a:r>
              <a:rPr lang="en-US" sz="1600" dirty="0"/>
              <a:t> No "landed" cases were missed.</a:t>
            </a:r>
          </a:p>
          <a:p>
            <a:r>
              <a:rPr lang="en-US" sz="1600" dirty="0"/>
              <a:t>Although 3 cases were incorrectly predicted as "landed" when they did not, which is dangerous for a space shuttle model, it's important to note that no model is perfect. Despite this, the Decision Tree remains the most accurate model in this scenario.</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6584EB3C-7430-0231-944A-EB9AEBCCC739}"/>
              </a:ext>
            </a:extLst>
          </p:cNvPr>
          <p:cNvPicPr>
            <a:picLocks noChangeAspect="1"/>
          </p:cNvPicPr>
          <p:nvPr/>
        </p:nvPicPr>
        <p:blipFill>
          <a:blip r:embed="rId3"/>
          <a:stretch>
            <a:fillRect/>
          </a:stretch>
        </p:blipFill>
        <p:spPr>
          <a:xfrm>
            <a:off x="6785144" y="1559560"/>
            <a:ext cx="4956039" cy="419139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294641" y="1595120"/>
            <a:ext cx="11257280" cy="4631272"/>
          </a:xfrm>
          <a:prstGeom prst="rect">
            <a:avLst/>
          </a:prstGeom>
        </p:spPr>
        <p:txBody>
          <a:bodyPr>
            <a:normAutofit/>
          </a:bodyPr>
          <a:lstStyle/>
          <a:p>
            <a:r>
              <a:rPr lang="en-US" sz="2400" b="1" i="1" dirty="0">
                <a:latin typeface="+mj-lt"/>
              </a:rPr>
              <a:t>The Decision Tree model was identified as the most accurate and reliable classification algorithm for predicting the success of SpaceX rocket landings.</a:t>
            </a:r>
          </a:p>
          <a:p>
            <a:r>
              <a:rPr lang="en-US" sz="2400" b="1" i="1" dirty="0">
                <a:latin typeface="+mj-lt"/>
              </a:rPr>
              <a:t>Launches with lower payload masses and specific orbit types (e.g., GEO, SSO) demonstrated higher success rates, highlighting payload optimization's importance.</a:t>
            </a:r>
          </a:p>
          <a:p>
            <a:r>
              <a:rPr lang="en-US" sz="2400" b="1" i="1" dirty="0">
                <a:latin typeface="+mj-lt"/>
              </a:rPr>
              <a:t>Geographical proximity to the equator and coasts significantly influences launch success due to Earth's rotational velocity and safety considerations.</a:t>
            </a:r>
          </a:p>
          <a:p>
            <a:r>
              <a:rPr lang="en-US" sz="2400" b="1" i="1" dirty="0">
                <a:latin typeface="+mj-lt"/>
              </a:rPr>
              <a:t>The success rate of SpaceX launches has consistently increased over the years, demonstrating advancements in technology and operational efficiency.</a:t>
            </a:r>
          </a:p>
          <a:p>
            <a:r>
              <a:rPr lang="en-US" sz="2400" b="1" i="1" dirty="0">
                <a:latin typeface="+mj-lt"/>
              </a:rPr>
              <a:t>The interactive visualizations and dashboards provide valuable insights into launch patterns, aiding stakeholders in decision-making and mission planning.</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345440" y="1408970"/>
            <a:ext cx="10940171" cy="490022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Code of Decision Tree model :</a:t>
            </a:r>
          </a:p>
          <a:p>
            <a:r>
              <a:rPr lang="en-IN" sz="1800" b="1" dirty="0">
                <a:latin typeface="+mj-lt"/>
              </a:rPr>
              <a:t>parameters = {'criterion': ['</a:t>
            </a:r>
            <a:r>
              <a:rPr lang="en-IN" sz="1800" b="1" dirty="0" err="1">
                <a:latin typeface="+mj-lt"/>
              </a:rPr>
              <a:t>gini</a:t>
            </a:r>
            <a:r>
              <a:rPr lang="en-IN" sz="1800" b="1" dirty="0">
                <a:latin typeface="+mj-lt"/>
              </a:rPr>
              <a:t>', 'entropy'], </a:t>
            </a:r>
          </a:p>
          <a:p>
            <a:r>
              <a:rPr lang="en-IN" sz="1800" b="1" dirty="0">
                <a:latin typeface="+mj-lt"/>
              </a:rPr>
              <a:t>'splitter': ['best', 'random'], </a:t>
            </a:r>
          </a:p>
          <a:p>
            <a:r>
              <a:rPr lang="en-IN" sz="1800" b="1" dirty="0">
                <a:latin typeface="+mj-lt"/>
              </a:rPr>
              <a:t>'</a:t>
            </a:r>
            <a:r>
              <a:rPr lang="en-IN" sz="1800" b="1" dirty="0" err="1">
                <a:latin typeface="+mj-lt"/>
              </a:rPr>
              <a:t>max_depth</a:t>
            </a:r>
            <a:r>
              <a:rPr lang="en-IN" sz="1800" b="1" dirty="0">
                <a:latin typeface="+mj-lt"/>
              </a:rPr>
              <a:t>': [2*n for n in range(1,10)], </a:t>
            </a:r>
          </a:p>
          <a:p>
            <a:r>
              <a:rPr lang="en-IN" sz="1800" b="1" dirty="0">
                <a:latin typeface="+mj-lt"/>
              </a:rPr>
              <a:t>'</a:t>
            </a:r>
            <a:r>
              <a:rPr lang="en-IN" sz="1800" b="1" dirty="0" err="1">
                <a:latin typeface="+mj-lt"/>
              </a:rPr>
              <a:t>max_features</a:t>
            </a:r>
            <a:r>
              <a:rPr lang="en-IN" sz="1800" b="1" dirty="0">
                <a:latin typeface="+mj-lt"/>
              </a:rPr>
              <a:t>': ['log2', 'sqrt'], </a:t>
            </a:r>
          </a:p>
          <a:p>
            <a:r>
              <a:rPr lang="en-IN" sz="1800" b="1" dirty="0">
                <a:latin typeface="+mj-lt"/>
              </a:rPr>
              <a:t>'</a:t>
            </a:r>
            <a:r>
              <a:rPr lang="en-IN" sz="1800" b="1" dirty="0" err="1">
                <a:latin typeface="+mj-lt"/>
              </a:rPr>
              <a:t>min_samples_leaf</a:t>
            </a:r>
            <a:r>
              <a:rPr lang="en-IN" sz="1800" b="1" dirty="0">
                <a:latin typeface="+mj-lt"/>
              </a:rPr>
              <a:t>': [1, 2, 4], </a:t>
            </a:r>
          </a:p>
          <a:p>
            <a:r>
              <a:rPr lang="en-IN" sz="1800" b="1" dirty="0">
                <a:latin typeface="+mj-lt"/>
              </a:rPr>
              <a:t>'</a:t>
            </a:r>
            <a:r>
              <a:rPr lang="en-IN" sz="1800" b="1" dirty="0" err="1">
                <a:latin typeface="+mj-lt"/>
              </a:rPr>
              <a:t>min_samples_split</a:t>
            </a:r>
            <a:r>
              <a:rPr lang="en-IN" sz="1800" b="1" dirty="0">
                <a:latin typeface="+mj-lt"/>
              </a:rPr>
              <a:t>': [2, 5, 10]} </a:t>
            </a:r>
          </a:p>
          <a:p>
            <a:r>
              <a:rPr lang="en-IN" sz="1800" b="1" dirty="0">
                <a:latin typeface="+mj-lt"/>
              </a:rPr>
              <a:t>tree = </a:t>
            </a:r>
            <a:r>
              <a:rPr lang="en-IN" sz="1800" b="1" dirty="0" err="1">
                <a:latin typeface="+mj-lt"/>
              </a:rPr>
              <a:t>DecisionTreeClassifier</a:t>
            </a:r>
            <a:r>
              <a:rPr lang="en-IN" sz="1800" b="1" dirty="0">
                <a:latin typeface="+mj-lt"/>
              </a:rPr>
              <a:t>()</a:t>
            </a:r>
          </a:p>
          <a:p>
            <a:r>
              <a:rPr lang="en-IN" sz="1800" b="1" dirty="0" err="1">
                <a:latin typeface="+mj-lt"/>
              </a:rPr>
              <a:t>tree_cv</a:t>
            </a:r>
            <a:r>
              <a:rPr lang="en-IN" sz="1800" b="1" dirty="0">
                <a:latin typeface="+mj-lt"/>
              </a:rPr>
              <a:t> = </a:t>
            </a:r>
            <a:r>
              <a:rPr lang="en-IN" sz="1800" b="1" dirty="0" err="1">
                <a:latin typeface="+mj-lt"/>
              </a:rPr>
              <a:t>GridSearchCV</a:t>
            </a:r>
            <a:r>
              <a:rPr lang="en-IN" sz="1800" b="1" dirty="0">
                <a:latin typeface="+mj-lt"/>
              </a:rPr>
              <a:t>(estimator=tree, </a:t>
            </a:r>
            <a:r>
              <a:rPr lang="en-IN" sz="1800" b="1" dirty="0" err="1">
                <a:latin typeface="+mj-lt"/>
              </a:rPr>
              <a:t>param_grid</a:t>
            </a:r>
            <a:r>
              <a:rPr lang="en-IN" sz="1800" b="1" dirty="0">
                <a:latin typeface="+mj-lt"/>
              </a:rPr>
              <a:t>=</a:t>
            </a:r>
            <a:r>
              <a:rPr lang="en-IN" sz="1800" b="1" dirty="0" err="1">
                <a:latin typeface="+mj-lt"/>
              </a:rPr>
              <a:t>parameters,cv</a:t>
            </a:r>
            <a:r>
              <a:rPr lang="en-IN" sz="1800" b="1" dirty="0">
                <a:latin typeface="+mj-lt"/>
              </a:rPr>
              <a:t>=10).fit(</a:t>
            </a:r>
            <a:r>
              <a:rPr lang="en-IN" sz="1800" b="1" dirty="0" err="1">
                <a:latin typeface="+mj-lt"/>
              </a:rPr>
              <a:t>X_train,Y_train</a:t>
            </a:r>
            <a:r>
              <a:rPr lang="en-IN" sz="1800" b="1" dirty="0">
                <a:latin typeface="+mj-lt"/>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b="1" dirty="0"/>
              <a:t>Executive Summary</a:t>
            </a:r>
          </a:p>
          <a:p>
            <a:r>
              <a:rPr lang="en-US" sz="1600" dirty="0"/>
              <a:t>This project involves a comprehensive approach to analyze SpaceX’s rocket launch data, utilizing a combination of data collection, preprocessing, exploration, interactive analytics, and machine learning techniques. Key steps include:</a:t>
            </a:r>
          </a:p>
          <a:p>
            <a:pPr>
              <a:buFont typeface="Arial" panose="020B0604020202020204" pitchFamily="34" charset="0"/>
              <a:buChar char="•"/>
            </a:pPr>
            <a:r>
              <a:rPr lang="en-US" sz="1600" b="1" dirty="0">
                <a:solidFill>
                  <a:schemeClr val="tx1"/>
                </a:solidFill>
              </a:rPr>
              <a:t>Data Collection:</a:t>
            </a:r>
          </a:p>
          <a:p>
            <a:pPr marL="0" indent="0">
              <a:buNone/>
            </a:pPr>
            <a:r>
              <a:rPr lang="en-US" sz="1600" dirty="0">
                <a:solidFill>
                  <a:schemeClr val="tx1"/>
                </a:solidFill>
              </a:rPr>
              <a:t> Gathering relevant data using SpaceX REST API and web scraping from Wikipedia.</a:t>
            </a:r>
          </a:p>
          <a:p>
            <a:pPr>
              <a:buFont typeface="Arial" panose="020B0604020202020204" pitchFamily="34" charset="0"/>
              <a:buChar char="•"/>
            </a:pPr>
            <a:r>
              <a:rPr lang="en-US" sz="1600" b="1" dirty="0">
                <a:solidFill>
                  <a:schemeClr val="tx1"/>
                </a:solidFill>
              </a:rPr>
              <a:t>Data Wrangling:</a:t>
            </a:r>
          </a:p>
          <a:p>
            <a:pPr marL="0" indent="0">
              <a:buNone/>
            </a:pPr>
            <a:r>
              <a:rPr lang="en-US" sz="1600" dirty="0">
                <a:solidFill>
                  <a:schemeClr val="tx1"/>
                </a:solidFill>
              </a:rPr>
              <a:t> Processing data to ensure consistency, completeness, and suitability for analysis.</a:t>
            </a:r>
          </a:p>
          <a:p>
            <a:pPr>
              <a:buFont typeface="Arial" panose="020B0604020202020204" pitchFamily="34" charset="0"/>
              <a:buChar char="•"/>
            </a:pPr>
            <a:r>
              <a:rPr lang="en-US" sz="1600" b="1" dirty="0">
                <a:solidFill>
                  <a:schemeClr val="tx1"/>
                </a:solidFill>
              </a:rPr>
              <a:t>Exploratory Data Analysis (EDA):</a:t>
            </a:r>
          </a:p>
          <a:p>
            <a:pPr marL="0" indent="0">
              <a:buNone/>
            </a:pPr>
            <a:r>
              <a:rPr lang="en-US" sz="1600" dirty="0">
                <a:solidFill>
                  <a:schemeClr val="tx1"/>
                </a:solidFill>
              </a:rPr>
              <a:t> Employing SQL and data visualization to uncover insights and patterns.</a:t>
            </a:r>
          </a:p>
          <a:p>
            <a:pPr>
              <a:buFont typeface="Arial" panose="020B0604020202020204" pitchFamily="34" charset="0"/>
              <a:buChar char="•"/>
            </a:pPr>
            <a:r>
              <a:rPr lang="en-US" sz="1600" b="1" dirty="0">
                <a:solidFill>
                  <a:schemeClr val="tx1"/>
                </a:solidFill>
              </a:rPr>
              <a:t>Interactive Analytics:</a:t>
            </a:r>
            <a:r>
              <a:rPr lang="en-US" sz="1600" dirty="0">
                <a:solidFill>
                  <a:schemeClr val="tx1"/>
                </a:solidFill>
              </a:rPr>
              <a:t> </a:t>
            </a:r>
          </a:p>
          <a:p>
            <a:pPr marL="0" indent="0">
              <a:buNone/>
            </a:pPr>
            <a:r>
              <a:rPr lang="en-US" sz="1600" dirty="0">
                <a:solidFill>
                  <a:schemeClr val="tx1"/>
                </a:solidFill>
              </a:rPr>
              <a:t>Visualizing data geographically and interactively using Folium and </a:t>
            </a:r>
            <a:r>
              <a:rPr lang="en-US" sz="1600" dirty="0" err="1">
                <a:solidFill>
                  <a:schemeClr val="tx1"/>
                </a:solidFill>
              </a:rPr>
              <a:t>Plotly</a:t>
            </a:r>
            <a:r>
              <a:rPr lang="en-US" sz="1600" dirty="0">
                <a:solidFill>
                  <a:schemeClr val="tx1"/>
                </a:solidFill>
              </a:rPr>
              <a:t> Dash.</a:t>
            </a:r>
          </a:p>
          <a:p>
            <a:pPr>
              <a:buFont typeface="Arial" panose="020B0604020202020204" pitchFamily="34" charset="0"/>
              <a:buChar char="•"/>
            </a:pPr>
            <a:r>
              <a:rPr lang="en-US" sz="1600" b="1" dirty="0">
                <a:solidFill>
                  <a:schemeClr val="tx1"/>
                </a:solidFill>
              </a:rPr>
              <a:t>Predictive Analysis:</a:t>
            </a:r>
          </a:p>
          <a:p>
            <a:pPr marL="0" indent="0">
              <a:buNone/>
            </a:pPr>
            <a:r>
              <a:rPr lang="en-US" sz="1600" dirty="0">
                <a:solidFill>
                  <a:schemeClr val="tx1"/>
                </a:solidFill>
              </a:rPr>
              <a:t> Building, tuning, and evaluating classification models to predict landing success</a:t>
            </a:r>
            <a:r>
              <a:rPr lang="en-US" sz="1050" dirty="0">
                <a:solidFill>
                  <a:schemeClr val="tx1"/>
                </a:solidFill>
              </a:rPr>
              <a:t>.</a:t>
            </a:r>
          </a:p>
          <a:p>
            <a:pPr>
              <a:lnSpc>
                <a:spcPct val="100000"/>
              </a:lnSpc>
              <a:spcBef>
                <a:spcPts val="1400"/>
              </a:spcBef>
            </a:pPr>
            <a:endParaRPr lang="en-US" sz="14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6"/>
            <a:ext cx="10515600" cy="4755673"/>
          </a:xfrm>
          <a:prstGeom prst="rect">
            <a:avLst/>
          </a:prstGeom>
        </p:spPr>
        <p:txBody>
          <a:bodyPr/>
          <a:lstStyle/>
          <a:p>
            <a:pPr marL="0" indent="0">
              <a:buNone/>
            </a:pPr>
            <a:r>
              <a:rPr lang="en-US" sz="1600" b="1" dirty="0"/>
              <a:t>The data collection for this project involved two main methods: SpaceX REST API and Web Scraping. Below is the structured process with key phrases and a flowchart representation.</a:t>
            </a:r>
          </a:p>
          <a:p>
            <a:pPr marL="0" indent="0">
              <a:buNone/>
            </a:pPr>
            <a:r>
              <a:rPr lang="en-US" sz="1600" b="1" dirty="0"/>
              <a:t>Key Steps:</a:t>
            </a:r>
          </a:p>
          <a:p>
            <a:r>
              <a:rPr lang="en-US" sz="1600" b="1" i="1" dirty="0"/>
              <a:t>Using SpaceX REST API:</a:t>
            </a:r>
          </a:p>
          <a:p>
            <a:r>
              <a:rPr lang="en-US" sz="1600" b="1" i="1" dirty="0"/>
              <a:t>Requesting rocket launch data via API endpoints.</a:t>
            </a:r>
          </a:p>
          <a:p>
            <a:r>
              <a:rPr lang="en-US" sz="1600" b="1" i="1" dirty="0"/>
              <a:t>Decoding JSON response and normalizing it into a structured </a:t>
            </a:r>
            <a:r>
              <a:rPr lang="en-US" sz="1600" b="1" i="1" dirty="0" err="1"/>
              <a:t>dataframe</a:t>
            </a:r>
            <a:r>
              <a:rPr lang="en-US" sz="1600" b="1" i="1" dirty="0"/>
              <a:t>.</a:t>
            </a:r>
          </a:p>
          <a:p>
            <a:r>
              <a:rPr lang="en-US" sz="1600" b="1" i="1" dirty="0"/>
              <a:t>Filtering data to focus only on Falcon 9 launches.</a:t>
            </a:r>
          </a:p>
          <a:p>
            <a:r>
              <a:rPr lang="en-US" sz="1600" b="1" i="1" dirty="0"/>
              <a:t>Replacing missing values (e.g., calculating mean for payload mass).</a:t>
            </a:r>
          </a:p>
          <a:p>
            <a:r>
              <a:rPr lang="en-US" sz="1600" b="1" i="1" dirty="0"/>
              <a:t>Exporting the cleaned data to a CSV file.</a:t>
            </a:r>
          </a:p>
          <a:p>
            <a:r>
              <a:rPr lang="en-US" sz="1600" b="1" i="1" dirty="0"/>
              <a:t>Web Scraping from Wikipedia:</a:t>
            </a:r>
          </a:p>
          <a:p>
            <a:r>
              <a:rPr lang="en-US" sz="1600" b="1" i="1" dirty="0"/>
              <a:t>Sending HTTP requests to the SpaceX Wikipedia page.</a:t>
            </a:r>
          </a:p>
          <a:p>
            <a:r>
              <a:rPr lang="en-US" sz="1600" b="1" i="1" dirty="0"/>
              <a:t>Creating a </a:t>
            </a:r>
            <a:r>
              <a:rPr lang="en-US" sz="1600" b="1" i="1" dirty="0" err="1"/>
              <a:t>BeautifulSoup</a:t>
            </a:r>
            <a:r>
              <a:rPr lang="en-US" sz="1600" b="1" i="1" dirty="0"/>
              <a:t> object to parse HTML content.</a:t>
            </a:r>
          </a:p>
          <a:p>
            <a:r>
              <a:rPr lang="en-US" sz="1600" b="1" i="1" dirty="0"/>
              <a:t>Extracting column names and data from HTML tables.</a:t>
            </a:r>
          </a:p>
          <a:p>
            <a:r>
              <a:rPr lang="en-US" sz="1600" b="1" i="1" dirty="0"/>
              <a:t>Organizing the data into a structured </a:t>
            </a:r>
            <a:r>
              <a:rPr lang="en-US" sz="1600" b="1" i="1" dirty="0" err="1"/>
              <a:t>dataframe</a:t>
            </a:r>
            <a:r>
              <a:rPr lang="en-US" sz="1600" b="1" i="1" dirty="0"/>
              <a:t>.</a:t>
            </a:r>
          </a:p>
          <a:p>
            <a:pPr marL="0" indent="0">
              <a:buNone/>
            </a:pPr>
            <a:endParaRPr lang="en-US" sz="16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4D3192BA-1522-6456-8E80-155E9DE25EB5}"/>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494A74B-D9E4-E6B1-C5D8-35A5245685F7}"/>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AE7D2536-4D6F-6F55-9E36-67C56493D347}"/>
              </a:ext>
            </a:extLst>
          </p:cNvPr>
          <p:cNvSpPr>
            <a:spLocks noGrp="1"/>
          </p:cNvSpPr>
          <p:nvPr>
            <p:ph idx="4294967295"/>
          </p:nvPr>
        </p:nvSpPr>
        <p:spPr>
          <a:xfrm>
            <a:off x="770010" y="1380967"/>
            <a:ext cx="10609189" cy="2449354"/>
          </a:xfrm>
          <a:prstGeom prst="rect">
            <a:avLst/>
          </a:prstGeom>
        </p:spPr>
        <p:txBody>
          <a:bodyPr/>
          <a:lstStyle/>
          <a:p>
            <a:r>
              <a:rPr lang="en-US" sz="1600" b="1" i="1" dirty="0"/>
              <a:t>Exporting the scraped data into a CSV file.</a:t>
            </a:r>
          </a:p>
          <a:p>
            <a:r>
              <a:rPr lang="en-US" sz="1600" b="1" i="1" dirty="0"/>
              <a:t>Combining Datasets:</a:t>
            </a:r>
          </a:p>
          <a:p>
            <a:r>
              <a:rPr lang="en-US" sz="1600" b="1" i="1" dirty="0"/>
              <a:t>Merging API and scraped data for a complete analysis.</a:t>
            </a:r>
          </a:p>
          <a:p>
            <a:r>
              <a:rPr lang="en-US" sz="1600" b="1" i="1" dirty="0"/>
              <a:t>Ensuring consistent formatting and handling duplicates or discrepancies.</a:t>
            </a:r>
          </a:p>
          <a:p>
            <a:r>
              <a:rPr lang="en-US" sz="1600" b="1" i="1" dirty="0"/>
              <a:t>Output:</a:t>
            </a:r>
          </a:p>
          <a:p>
            <a:r>
              <a:rPr lang="en-US" sz="1600" b="1" i="1" dirty="0"/>
              <a:t>Final datasets stored in CSV format, ready for further analysis.</a:t>
            </a:r>
          </a:p>
        </p:txBody>
      </p:sp>
      <p:sp>
        <p:nvSpPr>
          <p:cNvPr id="12" name="Title 1">
            <a:extLst>
              <a:ext uri="{FF2B5EF4-FFF2-40B4-BE49-F238E27FC236}">
                <a16:creationId xmlns:a16="http://schemas.microsoft.com/office/drawing/2014/main" id="{06D54BF3-9CA0-8AF4-99DC-456CF674482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282617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817743" y="1528187"/>
            <a:ext cx="5794058" cy="4943792"/>
          </a:xfrm>
          <a:prstGeom prst="rect">
            <a:avLst/>
          </a:prstGeom>
          <a:ln>
            <a:solidFill>
              <a:srgbClr val="0B49CB"/>
            </a:solidFill>
            <a:prstDash val="dash"/>
          </a:ln>
        </p:spPr>
        <p:txBody>
          <a:bodyPr vert="horz" lIns="91440" tIns="45720" rIns="91440" bIns="45720" rtlCol="0" anchor="t">
            <a:normAutofit fontScale="32500" lnSpcReduction="20000"/>
          </a:bodyPr>
          <a:lstStyle/>
          <a:p>
            <a:pPr marL="0" indent="0">
              <a:buNone/>
            </a:pPr>
            <a:r>
              <a:rPr lang="en-US" sz="5500" b="1" dirty="0">
                <a:solidFill>
                  <a:srgbClr val="121619"/>
                </a:solidFill>
              </a:rPr>
              <a:t>Start</a:t>
            </a:r>
          </a:p>
          <a:p>
            <a:pPr marL="0" indent="0">
              <a:buNone/>
            </a:pPr>
            <a:r>
              <a:rPr lang="en-US" sz="5500" b="1" dirty="0">
                <a:solidFill>
                  <a:srgbClr val="121619"/>
                </a:solidFill>
              </a:rPr>
              <a:t>  ↓</a:t>
            </a:r>
          </a:p>
          <a:p>
            <a:pPr marL="0" indent="0">
              <a:buNone/>
            </a:pPr>
            <a:r>
              <a:rPr lang="en-US" sz="5500" b="1" dirty="0">
                <a:solidFill>
                  <a:srgbClr val="121619"/>
                </a:solidFill>
              </a:rPr>
              <a:t>Request Data via API</a:t>
            </a:r>
          </a:p>
          <a:p>
            <a:pPr marL="0" indent="0">
              <a:buNone/>
            </a:pPr>
            <a:r>
              <a:rPr lang="en-US" sz="5500" b="1" dirty="0">
                <a:solidFill>
                  <a:srgbClr val="121619"/>
                </a:solidFill>
              </a:rPr>
              <a:t>  ↓</a:t>
            </a:r>
          </a:p>
          <a:p>
            <a:pPr marL="0" indent="0">
              <a:buNone/>
            </a:pPr>
            <a:r>
              <a:rPr lang="en-US" sz="5500" b="1" dirty="0">
                <a:solidFill>
                  <a:srgbClr val="121619"/>
                </a:solidFill>
              </a:rPr>
              <a:t>Decode JSON Response</a:t>
            </a:r>
          </a:p>
          <a:p>
            <a:pPr marL="0" indent="0">
              <a:buNone/>
            </a:pPr>
            <a:r>
              <a:rPr lang="en-US" sz="5500" b="1" dirty="0">
                <a:solidFill>
                  <a:srgbClr val="121619"/>
                </a:solidFill>
              </a:rPr>
              <a:t>  ↓</a:t>
            </a:r>
          </a:p>
          <a:p>
            <a:pPr marL="0" indent="0">
              <a:buNone/>
            </a:pPr>
            <a:r>
              <a:rPr lang="en-US" sz="5500" b="1" dirty="0">
                <a:solidFill>
                  <a:srgbClr val="121619"/>
                </a:solidFill>
              </a:rPr>
              <a:t>Normalize into </a:t>
            </a:r>
            <a:r>
              <a:rPr lang="en-US" sz="5500" b="1" dirty="0" err="1">
                <a:solidFill>
                  <a:srgbClr val="121619"/>
                </a:solidFill>
              </a:rPr>
              <a:t>DataFrame</a:t>
            </a:r>
            <a:endParaRPr lang="en-US" sz="5500" b="1" dirty="0">
              <a:solidFill>
                <a:srgbClr val="121619"/>
              </a:solidFill>
            </a:endParaRPr>
          </a:p>
          <a:p>
            <a:pPr marL="0" indent="0">
              <a:buNone/>
            </a:pPr>
            <a:r>
              <a:rPr lang="en-US" sz="5500" b="1" dirty="0">
                <a:solidFill>
                  <a:srgbClr val="121619"/>
                </a:solidFill>
              </a:rPr>
              <a:t>  ↓</a:t>
            </a:r>
          </a:p>
          <a:p>
            <a:pPr marL="0" indent="0">
              <a:buNone/>
            </a:pPr>
            <a:r>
              <a:rPr lang="en-US" sz="5500" b="1" dirty="0">
                <a:solidFill>
                  <a:srgbClr val="121619"/>
                </a:solidFill>
              </a:rPr>
              <a:t>Filter for Falcon 9 Launches</a:t>
            </a:r>
          </a:p>
          <a:p>
            <a:pPr marL="0" indent="0">
              <a:buNone/>
            </a:pPr>
            <a:r>
              <a:rPr lang="en-US" sz="5500" b="1" dirty="0">
                <a:solidFill>
                  <a:srgbClr val="121619"/>
                </a:solidFill>
              </a:rPr>
              <a:t>  ↓</a:t>
            </a:r>
          </a:p>
          <a:p>
            <a:pPr marL="0" indent="0">
              <a:buNone/>
            </a:pPr>
            <a:r>
              <a:rPr lang="en-US" sz="5500" b="1" dirty="0">
                <a:solidFill>
                  <a:srgbClr val="121619"/>
                </a:solidFill>
              </a:rPr>
              <a:t>Handle Missing Values (Payload Mass Mean)</a:t>
            </a:r>
          </a:p>
          <a:p>
            <a:pPr marL="0" indent="0">
              <a:buNone/>
            </a:pPr>
            <a:r>
              <a:rPr lang="en-US" sz="5500" b="1" dirty="0">
                <a:solidFill>
                  <a:srgbClr val="121619"/>
                </a:solidFill>
              </a:rPr>
              <a:t>  ↓</a:t>
            </a:r>
          </a:p>
          <a:p>
            <a:pPr marL="0" indent="0">
              <a:buNone/>
            </a:pPr>
            <a:r>
              <a:rPr lang="en-US" sz="5500" b="1" dirty="0">
                <a:solidFill>
                  <a:srgbClr val="121619"/>
                </a:solidFill>
              </a:rPr>
              <a:t>Export to CSV</a:t>
            </a:r>
          </a:p>
          <a:p>
            <a:pPr marL="0" indent="0">
              <a:buNone/>
            </a:pPr>
            <a:r>
              <a:rPr lang="en-US" sz="5500" b="1" dirty="0">
                <a:solidFill>
                  <a:srgbClr val="121619"/>
                </a:solidFill>
              </a:rPr>
              <a:t>  ↓</a:t>
            </a:r>
          </a:p>
          <a:p>
            <a:pPr marL="0" indent="0">
              <a:buNone/>
            </a:pPr>
            <a:r>
              <a:rPr lang="en-US" sz="5500" b="1" dirty="0">
                <a:solidFill>
                  <a:srgbClr val="121619"/>
                </a:solidFill>
              </a:rPr>
              <a:t>End</a:t>
            </a: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Add the GitHub URL of the</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491</TotalTime>
  <Words>5108</Words>
  <Application>Microsoft Office PowerPoint</Application>
  <PresentationFormat>Widescreen</PresentationFormat>
  <Paragraphs>649</Paragraphs>
  <Slides>56</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Abadi</vt:lpstr>
      <vt:lpstr>Arial</vt:lpstr>
      <vt:lpstr>Calibri</vt:lpstr>
      <vt:lpstr>Consolas</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Hrushikesh Ramilla</cp:lastModifiedBy>
  <cp:revision>200</cp:revision>
  <dcterms:created xsi:type="dcterms:W3CDTF">2021-04-29T18:58:34Z</dcterms:created>
  <dcterms:modified xsi:type="dcterms:W3CDTF">2024-12-21T21:29:18Z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